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328" r:id="rId3"/>
    <p:sldId id="364" r:id="rId4"/>
    <p:sldId id="365" r:id="rId5"/>
    <p:sldId id="368" r:id="rId6"/>
    <p:sldId id="367" r:id="rId7"/>
    <p:sldId id="363" r:id="rId8"/>
    <p:sldId id="366" r:id="rId9"/>
    <p:sldId id="369" r:id="rId10"/>
    <p:sldId id="370" r:id="rId11"/>
    <p:sldId id="371" r:id="rId12"/>
    <p:sldId id="374" r:id="rId13"/>
    <p:sldId id="373" r:id="rId14"/>
    <p:sldId id="375" r:id="rId15"/>
    <p:sldId id="376" r:id="rId16"/>
    <p:sldId id="379" r:id="rId17"/>
    <p:sldId id="380" r:id="rId18"/>
    <p:sldId id="381" r:id="rId19"/>
    <p:sldId id="382" r:id="rId20"/>
    <p:sldId id="378" r:id="rId21"/>
    <p:sldId id="383" r:id="rId22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BDDEFF"/>
    <a:srgbClr val="D07850"/>
    <a:srgbClr val="99CCFF"/>
    <a:srgbClr val="FFD624"/>
    <a:srgbClr val="3166CF"/>
    <a:srgbClr val="2D5EC1"/>
    <a:srgbClr val="3E6FD2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5" autoAdjust="0"/>
  </p:normalViewPr>
  <p:slideViewPr>
    <p:cSldViewPr>
      <p:cViewPr>
        <p:scale>
          <a:sx n="63" d="100"/>
          <a:sy n="63" d="100"/>
        </p:scale>
        <p:origin x="-432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8" tIns="45300" rIns="90598" bIns="4530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8" tIns="45300" rIns="90598" bIns="4530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8" tIns="45300" rIns="90598" bIns="4530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8" tIns="45300" rIns="90598" bIns="4530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8" tIns="45300" rIns="90598" bIns="4530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8" tIns="45300" rIns="90598" bIns="4530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8" tIns="45300" rIns="90598" bIns="45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8" tIns="45300" rIns="90598" bIns="4530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8" tIns="45300" rIns="90598" bIns="4530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1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Arial" charset="0"/>
              </a:rPr>
              <a:t>FET projects funded under CYBERHAND and NEUROBOTICS -&gt; LIFEHAND &amp; LIFEHAND2 and NEBIAS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Izvadak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strukture</a:t>
            </a:r>
            <a:r>
              <a:rPr lang="en-GB" baseline="0" dirty="0" smtClean="0"/>
              <a:t> FP7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FP7 EURATOM budget of € 2,7 billion over 5 years not included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Ex-post evaluation 19/01/2016.</a:t>
            </a:r>
            <a:r>
              <a:rPr lang="en-GB" baseline="0" dirty="0" smtClean="0"/>
              <a:t> Commission Staff Working Document (</a:t>
            </a:r>
            <a:r>
              <a:rPr lang="en-GB" baseline="0" dirty="0" err="1" smtClean="0"/>
              <a:t>kako</a:t>
            </a:r>
            <a:r>
              <a:rPr lang="en-GB" baseline="0" dirty="0" smtClean="0"/>
              <a:t> to </a:t>
            </a:r>
            <a:r>
              <a:rPr lang="en-GB" baseline="0" dirty="0" err="1" smtClean="0"/>
              <a:t>komisija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vidi</a:t>
            </a:r>
            <a:r>
              <a:rPr lang="en-GB" baseline="0" dirty="0" smtClean="0"/>
              <a:t>)-</a:t>
            </a:r>
          </a:p>
          <a:p>
            <a:r>
              <a:rPr lang="en-GB" baseline="0" dirty="0" err="1" smtClean="0"/>
              <a:t>Necu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govoriti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konkretnim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brojcanim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procjenama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utjecaja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BDP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novo </a:t>
            </a:r>
            <a:r>
              <a:rPr lang="en-GB" baseline="0" dirty="0" err="1" smtClean="0"/>
              <a:t>stvorenim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poslovima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jer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znam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metodologiju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kako</a:t>
            </a:r>
            <a:r>
              <a:rPr lang="en-GB" baseline="0" dirty="0" smtClean="0"/>
              <a:t> je to </a:t>
            </a:r>
            <a:r>
              <a:rPr lang="en-GB" baseline="0" dirty="0" err="1" smtClean="0"/>
              <a:t>izracunato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razliku</a:t>
            </a:r>
            <a:r>
              <a:rPr lang="en-GB" baseline="0" dirty="0" smtClean="0"/>
              <a:t> od toga </a:t>
            </a:r>
            <a:r>
              <a:rPr lang="en-GB" baseline="0" dirty="0" err="1" smtClean="0"/>
              <a:t>vrlo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konkretan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je 130k </a:t>
            </a:r>
            <a:r>
              <a:rPr lang="en-GB" baseline="0" dirty="0" err="1" smtClean="0"/>
              <a:t>istrazivackih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poslova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godisnje</a:t>
            </a:r>
            <a:r>
              <a:rPr lang="en-GB" baseline="0" dirty="0" smtClean="0"/>
              <a:t>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FP7 ensured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additionality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meaning that only a small minority of projects would have gone ahead in its absence. </a:t>
            </a:r>
            <a:endParaRPr lang="en-US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Razlicite</a:t>
            </a:r>
            <a:r>
              <a:rPr lang="en-GB" dirty="0" smtClean="0"/>
              <a:t> </a:t>
            </a:r>
            <a:r>
              <a:rPr lang="en-GB" dirty="0" err="1" smtClean="0"/>
              <a:t>boje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doprinosi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godinama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tgm/refreshTableAction.do?tab=table&amp;plugin=1&amp;pcode=tec00001&amp;language=en" TargetMode="External"/><Relationship Id="rId4" Type="http://schemas.openxmlformats.org/officeDocument/2006/relationships/hyperlink" Target="http://ec.europa.eu/eurostat/tgm/table.do?tab=table&amp;init=1&amp;language=en&amp;pcode=tsc00001&amp;plugin=1" TargetMode="External"/><Relationship Id="rId5" Type="http://schemas.openxmlformats.org/officeDocument/2006/relationships/hyperlink" Target="http://ec.europa.eu/eurostat/tgm/table.do?tab=table&amp;init=1&amp;language=en&amp;pcode=tsc00004&amp;plugin=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4032448" cy="1938992"/>
          </a:xfrm>
        </p:spPr>
        <p:txBody>
          <a:bodyPr wrap="square">
            <a:spAutoFit/>
          </a:bodyPr>
          <a:lstStyle/>
          <a:p>
            <a:pPr marL="0"/>
            <a:r>
              <a:rPr lang="ta-IN" sz="4000" dirty="0" smtClean="0">
                <a:latin typeface="Verdana"/>
                <a:cs typeface="Verdana"/>
              </a:rPr>
              <a:t>EU Research </a:t>
            </a:r>
            <a:r>
              <a:rPr lang="en-US" sz="4000" dirty="0" smtClean="0">
                <a:latin typeface="Verdana"/>
                <a:cs typeface="Verdana"/>
              </a:rPr>
              <a:t>F</a:t>
            </a:r>
            <a:r>
              <a:rPr lang="ta-IN" sz="4000" dirty="0" smtClean="0">
                <a:latin typeface="Verdana"/>
                <a:cs typeface="Verdana"/>
              </a:rPr>
              <a:t>ramework </a:t>
            </a:r>
            <a:r>
              <a:rPr lang="en-US" sz="4000" dirty="0" smtClean="0">
                <a:latin typeface="Verdana"/>
                <a:cs typeface="Verdana"/>
              </a:rPr>
              <a:t>P</a:t>
            </a:r>
            <a:r>
              <a:rPr lang="ta-IN" sz="4000" dirty="0" smtClean="0">
                <a:latin typeface="Verdana"/>
                <a:cs typeface="Verdana"/>
              </a:rPr>
              <a:t>rogrammes</a:t>
            </a:r>
            <a:endParaRPr lang="en-GB" sz="4000" b="0" i="1" dirty="0">
              <a:latin typeface="Verdana"/>
              <a:cs typeface="Verdana"/>
            </a:endParaRPr>
          </a:p>
        </p:txBody>
      </p:sp>
      <p:pic>
        <p:nvPicPr>
          <p:cNvPr id="9" name="Picture 8" descr="cover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r="17324"/>
          <a:stretch/>
        </p:blipFill>
        <p:spPr>
          <a:xfrm>
            <a:off x="-14425" y="1085865"/>
            <a:ext cx="4244078" cy="5832648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44541" y="4365104"/>
            <a:ext cx="3571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en-US" sz="2400" i="1" dirty="0" smtClean="0">
                <a:solidFill>
                  <a:schemeClr val="bg1"/>
                </a:solidFill>
              </a:rPr>
              <a:t>FP7, H2020, ‘FP9’</a:t>
            </a:r>
            <a:r>
              <a:rPr lang="ta-IN" altLang="en-US" sz="2400" i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&amp; HR participation</a:t>
            </a:r>
            <a:endParaRPr lang="en-GB" altLang="en-US" sz="2400" i="1" dirty="0">
              <a:solidFill>
                <a:schemeClr val="bg1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31282" y="5517232"/>
            <a:ext cx="35718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en-US" sz="1400" dirty="0" smtClean="0">
                <a:solidFill>
                  <a:schemeClr val="bg1"/>
                </a:solidFill>
              </a:rPr>
              <a:t>Ivica </a:t>
            </a:r>
            <a:r>
              <a:rPr lang="ta-IN" altLang="en-US" sz="1400" dirty="0" smtClean="0">
                <a:solidFill>
                  <a:schemeClr val="bg1"/>
                </a:solidFill>
              </a:rPr>
              <a:t>Ćubić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705725" y="6309320"/>
            <a:ext cx="14382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a-IN" altLang="en-US" dirty="0" smtClean="0">
                <a:solidFill>
                  <a:schemeClr val="bg1"/>
                </a:solidFill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r>
              <a:rPr lang="fr-BE" altLang="en-US" dirty="0" smtClean="0">
                <a:solidFill>
                  <a:schemeClr val="bg1"/>
                </a:solidFill>
              </a:rPr>
              <a:t>/1</a:t>
            </a:r>
            <a:r>
              <a:rPr lang="ta-IN" altLang="en-US" dirty="0" smtClean="0">
                <a:solidFill>
                  <a:schemeClr val="bg1"/>
                </a:solidFill>
              </a:rPr>
              <a:t>1</a:t>
            </a:r>
            <a:r>
              <a:rPr lang="fr-BE" altLang="en-US" dirty="0" smtClean="0">
                <a:solidFill>
                  <a:schemeClr val="bg1"/>
                </a:solidFill>
              </a:rPr>
              <a:t>/</a:t>
            </a:r>
            <a:r>
              <a:rPr lang="fr-BE" altLang="en-US" dirty="0" smtClean="0">
                <a:solidFill>
                  <a:schemeClr val="bg1"/>
                </a:solidFill>
              </a:rPr>
              <a:t>2017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HR in FP7 (Contd.)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3458" y="1124744"/>
            <a:ext cx="81369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0" dirty="0" smtClean="0">
                <a:solidFill>
                  <a:srgbClr val="0F5494"/>
                </a:solidFill>
              </a:rPr>
              <a:t>Applicants (counts) &amp; EU contribution (MEUR)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68/39/41/76/63/48/53/</a:t>
            </a:r>
            <a:r>
              <a:rPr lang="en-US" sz="2000" dirty="0" smtClean="0">
                <a:solidFill>
                  <a:srgbClr val="0F5494"/>
                </a:solidFill>
              </a:rPr>
              <a:t>388 </a:t>
            </a:r>
            <a:r>
              <a:rPr lang="en-US" sz="2000" b="0" dirty="0" smtClean="0">
                <a:solidFill>
                  <a:srgbClr val="0F5494"/>
                </a:solidFill>
              </a:rPr>
              <a:t>(HR)</a:t>
            </a:r>
            <a:endParaRPr lang="en-US" sz="2000" dirty="0" smtClean="0">
              <a:solidFill>
                <a:srgbClr val="0F5494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9.1/8.3/7.1/12.3/11.0/13.7/12.6/</a:t>
            </a:r>
            <a:r>
              <a:rPr lang="en-US" sz="2000" dirty="0" smtClean="0">
                <a:solidFill>
                  <a:srgbClr val="0F5494"/>
                </a:solidFill>
              </a:rPr>
              <a:t>74.2 </a:t>
            </a:r>
            <a:r>
              <a:rPr lang="en-US" sz="2000" b="0" dirty="0" smtClean="0">
                <a:solidFill>
                  <a:srgbClr val="0F5494"/>
                </a:solidFill>
              </a:rPr>
              <a:t>(HR)</a:t>
            </a:r>
            <a:endParaRPr lang="en-US" sz="2000" dirty="0" smtClean="0">
              <a:solidFill>
                <a:srgbClr val="0F549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358481"/>
            <a:ext cx="4392488" cy="3806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348880"/>
            <a:ext cx="406955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0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HR in FP7 (Contd.)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3458" y="148478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0" dirty="0" smtClean="0">
                <a:solidFill>
                  <a:srgbClr val="0F5494"/>
                </a:solidFill>
              </a:rPr>
              <a:t>Average EU contribution per applicant (2017-2013) (</a:t>
            </a:r>
            <a:r>
              <a:rPr lang="en-US" sz="2400" b="0" dirty="0" err="1" smtClean="0">
                <a:solidFill>
                  <a:srgbClr val="0F5494"/>
                </a:solidFill>
              </a:rPr>
              <a:t>kEUR</a:t>
            </a:r>
            <a:r>
              <a:rPr lang="en-US" sz="2400" b="0" dirty="0" smtClean="0">
                <a:solidFill>
                  <a:srgbClr val="0F5494"/>
                </a:solidFill>
              </a:rPr>
              <a:t>)</a:t>
            </a:r>
            <a:endParaRPr lang="en-US" sz="2000" b="0" dirty="0" smtClean="0">
              <a:solidFill>
                <a:srgbClr val="0F549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20888"/>
            <a:ext cx="8744488" cy="32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3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FET in FP7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2" b="24675"/>
          <a:stretch>
            <a:fillRect/>
          </a:stretch>
        </p:blipFill>
        <p:spPr bwMode="auto">
          <a:xfrm>
            <a:off x="-252413" y="1677988"/>
            <a:ext cx="5367338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89" y="188640"/>
            <a:ext cx="3673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94830"/>
            <a:ext cx="42926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75325" r="8809"/>
          <a:stretch>
            <a:fillRect/>
          </a:stretch>
        </p:blipFill>
        <p:spPr bwMode="auto">
          <a:xfrm>
            <a:off x="5112072" y="4365104"/>
            <a:ext cx="3708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3" t="-2310"/>
          <a:stretch/>
        </p:blipFill>
        <p:spPr bwMode="auto">
          <a:xfrm>
            <a:off x="2915816" y="355476"/>
            <a:ext cx="1808426" cy="13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28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7" cy="936625"/>
          </a:xfrm>
        </p:spPr>
        <p:txBody>
          <a:bodyPr/>
          <a:lstStyle/>
          <a:p>
            <a:pPr marL="0" indent="0"/>
            <a:r>
              <a:rPr lang="en-US" dirty="0" smtClean="0"/>
              <a:t>Horizon 2020 (‘FP8’) </a:t>
            </a:r>
            <a:r>
              <a:rPr lang="en-US" dirty="0" smtClean="0"/>
              <a:t>2014-2020</a:t>
            </a:r>
            <a:br>
              <a:rPr lang="en-US" dirty="0" smtClean="0"/>
            </a:br>
            <a:r>
              <a:rPr lang="en-US" dirty="0" smtClean="0"/>
              <a:t>A stronger, clearer focus</a:t>
            </a:r>
            <a:endParaRPr lang="en-GB" dirty="0"/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1547664" y="2076922"/>
            <a:ext cx="2592388" cy="2592387"/>
          </a:xfrm>
          <a:prstGeom prst="ellipse">
            <a:avLst/>
          </a:prstGeom>
          <a:solidFill>
            <a:srgbClr val="3166C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08" tIns="45704" rIns="91408" bIns="45704"/>
          <a:lstStyle>
            <a:lvl1pPr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en-GB" altLang="en-US" sz="2700">
                <a:solidFill>
                  <a:srgbClr val="FFFFFF"/>
                </a:solidFill>
                <a:latin typeface="Calibri" pitchFamily="34" charset="0"/>
              </a:rPr>
              <a:t>Excellent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GB" altLang="en-US" sz="2700">
                <a:solidFill>
                  <a:srgbClr val="FFFFFF"/>
                </a:solidFill>
                <a:latin typeface="Calibri" pitchFamily="34" charset="0"/>
              </a:rPr>
              <a:t>Science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GB" altLang="en-US" sz="2700">
                <a:solidFill>
                  <a:srgbClr val="FFFFFF"/>
                </a:solidFill>
                <a:latin typeface="Calibri" pitchFamily="34" charset="0"/>
              </a:rPr>
              <a:t>24,4 B€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779689" y="2076922"/>
            <a:ext cx="2592388" cy="2592387"/>
          </a:xfrm>
          <a:prstGeom prst="ellipse">
            <a:avLst/>
          </a:prstGeom>
          <a:solidFill>
            <a:srgbClr val="3166C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08" tIns="45704" rIns="91408" bIns="45704"/>
          <a:lstStyle>
            <a:lvl1pPr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en-GB" altLang="en-US" sz="2700">
                <a:solidFill>
                  <a:srgbClr val="FFFFFF"/>
                </a:solidFill>
                <a:latin typeface="Calibri" pitchFamily="34" charset="0"/>
              </a:rPr>
              <a:t>Industrial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GB" altLang="en-US" sz="2700">
                <a:solidFill>
                  <a:srgbClr val="FFFFFF"/>
                </a:solidFill>
                <a:latin typeface="Calibri" pitchFamily="34" charset="0"/>
              </a:rPr>
              <a:t>Leadership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GB" altLang="en-US" sz="2700">
                <a:solidFill>
                  <a:srgbClr val="FFFFFF"/>
                </a:solidFill>
                <a:latin typeface="Calibri" pitchFamily="34" charset="0"/>
              </a:rPr>
              <a:t>17B€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627164" y="3789834"/>
            <a:ext cx="2590800" cy="2360613"/>
          </a:xfrm>
          <a:prstGeom prst="ellipse">
            <a:avLst/>
          </a:prstGeom>
          <a:solidFill>
            <a:srgbClr val="3166C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08" tIns="45704" rIns="91408" bIns="45704"/>
          <a:lstStyle>
            <a:lvl1pPr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511175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en-GB" altLang="en-US" sz="2700">
                <a:solidFill>
                  <a:srgbClr val="FFFFFF"/>
                </a:solidFill>
                <a:latin typeface="Calibri" pitchFamily="34" charset="0"/>
              </a:rPr>
              <a:t>Societal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GB" altLang="en-US" sz="2700">
                <a:solidFill>
                  <a:srgbClr val="FFFFFF"/>
                </a:solidFill>
                <a:latin typeface="Calibri" pitchFamily="34" charset="0"/>
              </a:rPr>
              <a:t>Challenges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GB" altLang="en-US" sz="2700">
                <a:solidFill>
                  <a:srgbClr val="FFFFFF"/>
                </a:solidFill>
                <a:latin typeface="Calibri" pitchFamily="34" charset="0"/>
              </a:rPr>
              <a:t>29,6 B€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861989" y="1484784"/>
            <a:ext cx="3771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/>
              <a:t>H2020 Budget: 77B€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652120" y="1608609"/>
            <a:ext cx="1395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(current prices)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78396" y="6237312"/>
            <a:ext cx="5849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 b="0" dirty="0"/>
              <a:t>OTHERS: 5,8B€ (Spreading excellence &amp; widening participation, Science &amp; Society,  JRC, EIT)</a:t>
            </a:r>
          </a:p>
        </p:txBody>
      </p:sp>
    </p:spTree>
    <p:extLst>
      <p:ext uri="{BB962C8B-B14F-4D97-AF65-F5344CB8AC3E}">
        <p14:creationId xmlns:p14="http://schemas.microsoft.com/office/powerpoint/2010/main" val="36076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Excellent Science pillar in H2020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3458" y="1772816"/>
            <a:ext cx="813690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b="0" dirty="0">
                <a:solidFill>
                  <a:srgbClr val="0F5494"/>
                </a:solidFill>
              </a:rPr>
              <a:t>European Research Council (13B€)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b="0" dirty="0">
                <a:solidFill>
                  <a:srgbClr val="0F5494"/>
                </a:solidFill>
              </a:rPr>
              <a:t>Marie </a:t>
            </a:r>
            <a:r>
              <a:rPr lang="en-US" sz="2400" b="0" dirty="0" err="1">
                <a:solidFill>
                  <a:srgbClr val="0F5494"/>
                </a:solidFill>
              </a:rPr>
              <a:t>Skłodowska</a:t>
            </a:r>
            <a:r>
              <a:rPr lang="en-US" sz="2400" b="0" dirty="0">
                <a:solidFill>
                  <a:srgbClr val="0F5494"/>
                </a:solidFill>
              </a:rPr>
              <a:t>-Curie actions (6,1B€)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rgbClr val="0F5494"/>
                </a:solidFill>
              </a:rPr>
              <a:t>Future and Emerging </a:t>
            </a:r>
            <a:r>
              <a:rPr lang="en-US" sz="2400" dirty="0" smtClean="0">
                <a:solidFill>
                  <a:srgbClr val="0F5494"/>
                </a:solidFill>
              </a:rPr>
              <a:t>Technologies (2.7B</a:t>
            </a:r>
            <a:r>
              <a:rPr lang="en-US" sz="2400" dirty="0">
                <a:solidFill>
                  <a:srgbClr val="0F5494"/>
                </a:solidFill>
              </a:rPr>
              <a:t>€</a:t>
            </a:r>
            <a:r>
              <a:rPr lang="en-US" sz="2400" dirty="0" smtClean="0">
                <a:solidFill>
                  <a:srgbClr val="0F5494"/>
                </a:solidFill>
              </a:rPr>
              <a:t> )</a:t>
            </a:r>
            <a:endParaRPr lang="en-US" sz="2400" dirty="0">
              <a:solidFill>
                <a:srgbClr val="0F5494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b="0" dirty="0">
                <a:solidFill>
                  <a:srgbClr val="0F5494"/>
                </a:solidFill>
              </a:rPr>
              <a:t>Research infrastructures </a:t>
            </a:r>
            <a:r>
              <a:rPr lang="en-US" sz="2400" b="0" dirty="0" err="1">
                <a:solidFill>
                  <a:srgbClr val="0F5494"/>
                </a:solidFill>
              </a:rPr>
              <a:t>programme</a:t>
            </a:r>
            <a:r>
              <a:rPr lang="en-US" sz="2400" b="0" dirty="0">
                <a:solidFill>
                  <a:srgbClr val="0F5494"/>
                </a:solidFill>
              </a:rPr>
              <a:t> (2,4B€</a:t>
            </a:r>
            <a:r>
              <a:rPr lang="en-US" sz="2400" b="0" dirty="0" smtClean="0">
                <a:solidFill>
                  <a:srgbClr val="0F5494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endParaRPr lang="en-US" sz="2400" b="0" dirty="0">
              <a:solidFill>
                <a:srgbClr val="0F5494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endParaRPr lang="en-US" sz="2400" b="0" dirty="0" smtClean="0">
              <a:solidFill>
                <a:srgbClr val="0F5494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b="0" dirty="0">
                <a:solidFill>
                  <a:srgbClr val="0F5494"/>
                </a:solidFill>
              </a:rPr>
              <a:t>"</a:t>
            </a:r>
            <a:r>
              <a:rPr lang="en-US" sz="2000" dirty="0">
                <a:solidFill>
                  <a:srgbClr val="0F5494"/>
                </a:solidFill>
              </a:rPr>
              <a:t>Future and emerging technologies</a:t>
            </a:r>
            <a:r>
              <a:rPr lang="en-US" sz="2000" b="0" dirty="0">
                <a:solidFill>
                  <a:srgbClr val="0F5494"/>
                </a:solidFill>
              </a:rPr>
              <a:t> shall support collaborative research in order to extend Europe’s capacity for advanced and paradigm-changing innovation</a:t>
            </a:r>
            <a:r>
              <a:rPr lang="en-US" sz="2000" b="0" dirty="0" smtClean="0">
                <a:solidFill>
                  <a:srgbClr val="0F5494"/>
                </a:solidFill>
              </a:rPr>
              <a:t>.”</a:t>
            </a:r>
          </a:p>
          <a:p>
            <a:pPr>
              <a:spcBef>
                <a:spcPts val="600"/>
              </a:spcBef>
            </a:pPr>
            <a:r>
              <a:rPr lang="en-US" sz="1600" b="0" dirty="0">
                <a:solidFill>
                  <a:srgbClr val="0F5494"/>
                </a:solidFill>
              </a:rPr>
              <a:t>HORIZON 2020 - THE FRAMEWORK PROGRAMME FOR RESEARCH AND INNOVATION (2014-2020</a:t>
            </a:r>
            <a:r>
              <a:rPr lang="en-US" sz="1600" b="0" dirty="0" smtClean="0">
                <a:solidFill>
                  <a:srgbClr val="0F5494"/>
                </a:solidFill>
              </a:rPr>
              <a:t>)</a:t>
            </a:r>
            <a:endParaRPr lang="en-US" sz="16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0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Examples of FET Projects</a:t>
            </a:r>
            <a:br>
              <a:rPr lang="en-US" dirty="0" smtClean="0"/>
            </a:br>
            <a:r>
              <a:rPr lang="en-US" sz="2400" dirty="0" smtClean="0"/>
              <a:t>Building on FET interdisciplinary research</a:t>
            </a:r>
            <a:endParaRPr lang="en-GB" sz="2400" dirty="0"/>
          </a:p>
        </p:txBody>
      </p:sp>
      <p:sp>
        <p:nvSpPr>
          <p:cNvPr id="5" name="Bent Arrow 4"/>
          <p:cNvSpPr/>
          <p:nvPr/>
        </p:nvSpPr>
        <p:spPr>
          <a:xfrm>
            <a:off x="3491880" y="1556792"/>
            <a:ext cx="1722313" cy="815975"/>
          </a:xfrm>
          <a:prstGeom prst="bentArrow">
            <a:avLst>
              <a:gd name="adj1" fmla="val 50000"/>
              <a:gd name="adj2" fmla="val 44212"/>
              <a:gd name="adj3" fmla="val 25000"/>
              <a:gd name="adj4" fmla="val 43750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03" y="2204492"/>
            <a:ext cx="23558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28" y="3861842"/>
            <a:ext cx="171291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78" y="2720430"/>
            <a:ext cx="12382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28" y="2420392"/>
            <a:ext cx="18573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292080" y="1701255"/>
            <a:ext cx="385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chemeClr val="tx1"/>
                </a:solidFill>
                <a:latin typeface="Calibri" pitchFamily="34" charset="0"/>
              </a:rPr>
              <a:t>Restored real-time sensory feeling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14053" y="4571455"/>
            <a:ext cx="202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chemeClr val="tx1"/>
                </a:solidFill>
                <a:latin typeface="Calibri" pitchFamily="34" charset="0"/>
              </a:rPr>
              <a:t>implant surgery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36253" y="2364830"/>
            <a:ext cx="219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1800">
                <a:solidFill>
                  <a:schemeClr val="tx1"/>
                </a:solidFill>
                <a:latin typeface="Calibri" pitchFamily="34" charset="0"/>
              </a:rPr>
              <a:t>biorobotic prosthesis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711128" y="3501480"/>
            <a:ext cx="298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chemeClr val="tx1"/>
                </a:solidFill>
                <a:latin typeface="Calibri" pitchFamily="34" charset="0"/>
              </a:rPr>
              <a:t>algorithms and software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236341" y="5076280"/>
            <a:ext cx="391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chemeClr val="tx1"/>
                </a:solidFill>
                <a:latin typeface="Calibri" pitchFamily="34" charset="0"/>
              </a:rPr>
              <a:t>clinical and neurophysical protocols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03" y="1972717"/>
            <a:ext cx="2852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i="1" dirty="0">
                <a:solidFill>
                  <a:srgbClr val="003399"/>
                </a:solidFill>
                <a:latin typeface="+mj-lt"/>
              </a:rPr>
              <a:t> Nebias-Project.eu</a:t>
            </a:r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3" y="3182392"/>
            <a:ext cx="11350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1" y="5514430"/>
            <a:ext cx="15700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2"/>
          <p:cNvCxnSpPr>
            <a:cxnSpLocks noChangeShapeType="1"/>
            <a:stCxn id="17" idx="0"/>
          </p:cNvCxnSpPr>
          <p:nvPr/>
        </p:nvCxnSpPr>
        <p:spPr bwMode="auto">
          <a:xfrm>
            <a:off x="1090166" y="551443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9" name="Elbow Connector 18"/>
          <p:cNvCxnSpPr>
            <a:cxnSpLocks noChangeShapeType="1"/>
          </p:cNvCxnSpPr>
          <p:nvPr/>
        </p:nvCxnSpPr>
        <p:spPr bwMode="auto">
          <a:xfrm rot="16200000" flipV="1">
            <a:off x="320229" y="4744492"/>
            <a:ext cx="1225550" cy="31432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0"/>
          <p:cNvCxnSpPr>
            <a:cxnSpLocks noChangeShapeType="1"/>
          </p:cNvCxnSpPr>
          <p:nvPr/>
        </p:nvCxnSpPr>
        <p:spPr bwMode="auto">
          <a:xfrm>
            <a:off x="775841" y="4901655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1" name="Elbow Connector 20"/>
          <p:cNvCxnSpPr>
            <a:cxnSpLocks noChangeShapeType="1"/>
            <a:endCxn id="15" idx="2"/>
          </p:cNvCxnSpPr>
          <p:nvPr/>
        </p:nvCxnSpPr>
        <p:spPr bwMode="auto">
          <a:xfrm rot="5400000" flipH="1" flipV="1">
            <a:off x="705991" y="2442617"/>
            <a:ext cx="809625" cy="66992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061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HR in H2020</a:t>
            </a:r>
            <a:br>
              <a:rPr lang="en-US" dirty="0" smtClean="0"/>
            </a:br>
            <a:r>
              <a:rPr lang="en-US" sz="2400" dirty="0" smtClean="0"/>
              <a:t>Stats as a baseline (EU13)</a:t>
            </a:r>
            <a:endParaRPr lang="en-GB" sz="24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111125" y="3136900"/>
            <a:ext cx="8880475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14375" eaLnBrk="0" hangingPunct="0">
              <a:spcBef>
                <a:spcPct val="20000"/>
              </a:spcBef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spcBef>
                <a:spcPct val="20000"/>
              </a:spcBef>
              <a:tabLst>
                <a:tab pos="1343025" algn="l"/>
              </a:tabLst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>
                <a:srgbClr val="800000"/>
              </a:buClr>
              <a:buFontTx/>
              <a:buChar char="•"/>
              <a:defRPr/>
            </a:pPr>
            <a:r>
              <a:rPr lang="en-GB" altLang="en-US" sz="2000" i="0" dirty="0" smtClean="0">
                <a:solidFill>
                  <a:srgbClr val="800000"/>
                </a:solidFill>
              </a:rPr>
              <a:t>Gross domestic product (2016) at market prices (current prices, </a:t>
            </a:r>
            <a:r>
              <a:rPr lang="en-GB" altLang="en-US" sz="2000" i="0" dirty="0" smtClean="0">
                <a:solidFill>
                  <a:srgbClr val="800000"/>
                </a:solidFill>
                <a:hlinkClick r:id="rId3"/>
              </a:rPr>
              <a:t>link</a:t>
            </a:r>
            <a:r>
              <a:rPr lang="en-GB" altLang="en-US" sz="2000" i="0" dirty="0" smtClean="0">
                <a:solidFill>
                  <a:srgbClr val="800000"/>
                </a:solidFill>
              </a:rPr>
              <a:t>)</a:t>
            </a:r>
          </a:p>
          <a:p>
            <a:pPr lvl="1">
              <a:buClr>
                <a:srgbClr val="800000"/>
              </a:buClr>
              <a:defRPr/>
            </a:pPr>
            <a:r>
              <a:rPr lang="en-GB" altLang="en-US" sz="1800" b="0" dirty="0" smtClean="0"/>
              <a:t> EU-13: </a:t>
            </a:r>
            <a:r>
              <a:rPr lang="en-GB" altLang="en-US" sz="1800" dirty="0" smtClean="0"/>
              <a:t>8,1%</a:t>
            </a:r>
            <a:r>
              <a:rPr lang="en-GB" altLang="en-US" sz="1800" b="0" dirty="0" smtClean="0"/>
              <a:t> of all EU-28 countries</a:t>
            </a:r>
          </a:p>
          <a:p>
            <a:pPr lvl="1">
              <a:buClr>
                <a:srgbClr val="800000"/>
              </a:buClr>
              <a:defRPr/>
            </a:pPr>
            <a:endParaRPr lang="en-GB" altLang="en-US" sz="1800" b="0" dirty="0" smtClean="0"/>
          </a:p>
          <a:p>
            <a:pPr>
              <a:buClr>
                <a:srgbClr val="800000"/>
              </a:buClr>
              <a:buFontTx/>
              <a:buChar char="•"/>
              <a:defRPr/>
            </a:pPr>
            <a:r>
              <a:rPr lang="en-GB" altLang="en-US" sz="2000" i="0" dirty="0" smtClean="0">
                <a:solidFill>
                  <a:srgbClr val="800000"/>
                </a:solidFill>
              </a:rPr>
              <a:t>Research and development expenditure 2014 (all sectors, </a:t>
            </a:r>
            <a:r>
              <a:rPr lang="en-GB" altLang="en-US" sz="2000" i="0" dirty="0" smtClean="0">
                <a:solidFill>
                  <a:srgbClr val="800000"/>
                </a:solidFill>
                <a:hlinkClick r:id="rId4"/>
              </a:rPr>
              <a:t>link</a:t>
            </a:r>
            <a:r>
              <a:rPr lang="en-GB" altLang="en-US" sz="2000" i="0" dirty="0" smtClean="0">
                <a:solidFill>
                  <a:srgbClr val="800000"/>
                </a:solidFill>
              </a:rPr>
              <a:t>):</a:t>
            </a:r>
          </a:p>
          <a:p>
            <a:pPr lvl="1">
              <a:buClr>
                <a:srgbClr val="800000"/>
              </a:buClr>
              <a:defRPr/>
            </a:pPr>
            <a:r>
              <a:rPr lang="en-GB" altLang="en-US" sz="1800" b="0" dirty="0" smtClean="0"/>
              <a:t> EU-13: </a:t>
            </a:r>
            <a:r>
              <a:rPr lang="en-GB" altLang="en-US" sz="1800" dirty="0" smtClean="0"/>
              <a:t>4,2%</a:t>
            </a:r>
            <a:r>
              <a:rPr lang="en-GB" altLang="en-US" sz="1800" b="0" dirty="0" smtClean="0"/>
              <a:t> of all EU-28 countries</a:t>
            </a:r>
          </a:p>
          <a:p>
            <a:pPr lvl="1">
              <a:buClr>
                <a:srgbClr val="800000"/>
              </a:buClr>
              <a:defRPr/>
            </a:pPr>
            <a:endParaRPr lang="en-GB" altLang="en-US" sz="1800" b="0" dirty="0" smtClean="0"/>
          </a:p>
          <a:p>
            <a:pPr>
              <a:buClr>
                <a:srgbClr val="800000"/>
              </a:buClr>
              <a:buFontTx/>
              <a:buChar char="•"/>
              <a:defRPr/>
            </a:pPr>
            <a:r>
              <a:rPr lang="en-GB" altLang="en-US" sz="2000" i="0" dirty="0" smtClean="0">
                <a:solidFill>
                  <a:srgbClr val="800000"/>
                </a:solidFill>
              </a:rPr>
              <a:t>Total researchers (FTE) 2014 (all sectors, </a:t>
            </a:r>
            <a:r>
              <a:rPr lang="en-GB" altLang="en-US" sz="2000" i="0" dirty="0" smtClean="0">
                <a:solidFill>
                  <a:srgbClr val="800000"/>
                </a:solidFill>
                <a:hlinkClick r:id="rId5"/>
              </a:rPr>
              <a:t>link</a:t>
            </a:r>
            <a:r>
              <a:rPr lang="en-GB" altLang="en-US" sz="2000" i="0" dirty="0" smtClean="0">
                <a:solidFill>
                  <a:srgbClr val="800000"/>
                </a:solidFill>
              </a:rPr>
              <a:t>):</a:t>
            </a:r>
          </a:p>
          <a:p>
            <a:pPr lvl="1">
              <a:buClr>
                <a:srgbClr val="800000"/>
              </a:buClr>
              <a:defRPr/>
            </a:pPr>
            <a:r>
              <a:rPr lang="en-GB" altLang="en-US" sz="1800" b="0" dirty="0" smtClean="0"/>
              <a:t> EU-13: </a:t>
            </a:r>
            <a:r>
              <a:rPr lang="en-GB" altLang="en-US" sz="1800" dirty="0" smtClean="0"/>
              <a:t>12,5%</a:t>
            </a:r>
            <a:r>
              <a:rPr lang="en-GB" altLang="en-US" sz="1800" b="0" dirty="0" smtClean="0"/>
              <a:t> of all EU-28 countries</a:t>
            </a:r>
          </a:p>
        </p:txBody>
      </p:sp>
    </p:spTree>
    <p:extLst>
      <p:ext uri="{BB962C8B-B14F-4D97-AF65-F5344CB8AC3E}">
        <p14:creationId xmlns:p14="http://schemas.microsoft.com/office/powerpoint/2010/main" val="87450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HR in H2020</a:t>
            </a:r>
            <a:r>
              <a:rPr lang="en-US" dirty="0"/>
              <a:t> </a:t>
            </a:r>
            <a:r>
              <a:rPr lang="en-US" dirty="0" smtClean="0"/>
              <a:t>(Contd.)</a:t>
            </a:r>
            <a:br>
              <a:rPr lang="en-US" dirty="0" smtClean="0"/>
            </a:br>
            <a:r>
              <a:rPr lang="en-US" sz="2400" dirty="0" smtClean="0"/>
              <a:t>Participation of EU-13 in FET*</a:t>
            </a:r>
            <a:endParaRPr lang="en-GB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42833"/>
              </p:ext>
            </p:extLst>
          </p:nvPr>
        </p:nvGraphicFramePr>
        <p:xfrm>
          <a:off x="395536" y="1772816"/>
          <a:ext cx="8352928" cy="20015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24136"/>
                <a:gridCol w="1386154"/>
                <a:gridCol w="1422158"/>
                <a:gridCol w="1501367"/>
                <a:gridCol w="1722792"/>
                <a:gridCol w="109632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#applicants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#applicants</a:t>
                      </a:r>
                      <a:r>
                        <a:rPr lang="en-US" sz="1400" baseline="0" dirty="0" smtClean="0"/>
                        <a:t> (%)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#funded applicants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#funded</a:t>
                      </a:r>
                    </a:p>
                    <a:p>
                      <a:r>
                        <a:rPr lang="en-US" sz="1400" dirty="0" smtClean="0"/>
                        <a:t>applicants</a:t>
                      </a:r>
                      <a:r>
                        <a:rPr lang="en-US" sz="1400" baseline="0" dirty="0" smtClean="0"/>
                        <a:t> (%)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Success rate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EU-13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1480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5.7%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EU-15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17710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83.6%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86.8%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8.2%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Non-EU**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9.4%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8.2%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6.9</a:t>
                      </a:r>
                      <a:r>
                        <a:rPr lang="en-GB" sz="1600" dirty="0" smtClean="0"/>
                        <a:t>%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21173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7.9%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395536" y="4006688"/>
            <a:ext cx="8232403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spcBef>
                <a:spcPct val="20000"/>
              </a:spcBef>
              <a:tabLst>
                <a:tab pos="1343025" algn="l"/>
              </a:tabLst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 smtClean="0">
                <a:latin typeface="+mn-lt"/>
                <a:ea typeface="+mn-ea"/>
              </a:rPr>
              <a:t>#applicants:</a:t>
            </a:r>
            <a:endParaRPr lang="en-US" altLang="en-US" sz="1800" i="0" dirty="0">
              <a:latin typeface="+mn-lt"/>
              <a:ea typeface="+mn-ea"/>
            </a:endParaRPr>
          </a:p>
          <a:p>
            <a:pPr marL="914400" lvl="1" indent="-45720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+mn-lt"/>
                <a:ea typeface="+mn-ea"/>
              </a:rPr>
              <a:t>EU-13: 7.7% of all EU-28 countries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  <a:tabLst>
                <a:tab pos="1257300" algn="l"/>
              </a:tabLst>
              <a:defRPr/>
            </a:pPr>
            <a:r>
              <a:rPr lang="en-US" altLang="en-US" sz="1800" i="0" dirty="0" smtClean="0">
                <a:latin typeface="+mn-lt"/>
                <a:ea typeface="+mn-ea"/>
              </a:rPr>
              <a:t>#funded applicants</a:t>
            </a:r>
          </a:p>
          <a:p>
            <a:pPr marL="901700" lvl="1" indent="-457200" eaLnBrk="1" hangingPunct="1">
              <a:buClrTx/>
              <a:buFont typeface="Arial" panose="020B0604020202020204" pitchFamily="34" charset="0"/>
              <a:buChar char="•"/>
              <a:tabLst>
                <a:tab pos="1346200" algn="l"/>
              </a:tabLst>
              <a:defRPr/>
            </a:pPr>
            <a:r>
              <a:rPr lang="en-US" altLang="en-US" sz="1800" dirty="0" smtClean="0">
                <a:latin typeface="+mn-lt"/>
                <a:ea typeface="+mn-ea"/>
              </a:rPr>
              <a:t>EU-13: 5.4% of all EU-28 countries</a:t>
            </a:r>
            <a:endParaRPr lang="en-US" altLang="en-US" sz="1800" dirty="0"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498068"/>
            <a:ext cx="7120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*All FET calls in 2014-2016 + CHIST-ERA III ERA-NET Cofund in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** Mostly associated countries (1724) + Third countries (203) + Other (56)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594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HR in H2020</a:t>
            </a:r>
            <a:r>
              <a:rPr lang="en-US" dirty="0"/>
              <a:t> </a:t>
            </a:r>
            <a:r>
              <a:rPr lang="en-US" dirty="0" smtClean="0"/>
              <a:t>(Contd.)</a:t>
            </a:r>
            <a:br>
              <a:rPr lang="en-US" dirty="0" smtClean="0"/>
            </a:br>
            <a:r>
              <a:rPr lang="en-US" sz="2400" dirty="0" smtClean="0"/>
              <a:t>Participation of EU-13 in FET*</a:t>
            </a:r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87207"/>
              </p:ext>
            </p:extLst>
          </p:nvPr>
        </p:nvGraphicFramePr>
        <p:xfrm>
          <a:off x="395536" y="1628800"/>
          <a:ext cx="8496944" cy="2595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11489"/>
                <a:gridCol w="1755224"/>
                <a:gridCol w="1394505"/>
                <a:gridCol w="1647494"/>
                <a:gridCol w="208823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Budget (MEUR)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budget</a:t>
                      </a:r>
                      <a:r>
                        <a:rPr lang="en-US" sz="1400" baseline="0" dirty="0" smtClean="0"/>
                        <a:t> (%)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#participants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participants (%)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EU-13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4.3%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5.0%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EU-15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465.92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83.1%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86.8%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Non-EU**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71.06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12.7%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8.2%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560.98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1679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H2020 EU-13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FP7</a:t>
                      </a:r>
                      <a:r>
                        <a:rPr lang="en-US" sz="1600" baseline="0" dirty="0" smtClean="0"/>
                        <a:t> EU-13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395536" y="4509120"/>
            <a:ext cx="8232403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spcBef>
                <a:spcPct val="20000"/>
              </a:spcBef>
              <a:tabLst>
                <a:tab pos="1343025" algn="l"/>
              </a:tabLst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 smtClean="0">
                <a:latin typeface="+mn-lt"/>
                <a:ea typeface="+mn-ea"/>
              </a:rPr>
              <a:t>budget:</a:t>
            </a:r>
            <a:endParaRPr lang="en-US" altLang="en-US" sz="1800" i="0" dirty="0">
              <a:latin typeface="+mn-lt"/>
              <a:ea typeface="+mn-ea"/>
            </a:endParaRPr>
          </a:p>
          <a:p>
            <a:pPr marL="914400" lvl="1" indent="-45720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+mn-lt"/>
                <a:ea typeface="+mn-ea"/>
              </a:rPr>
              <a:t>EU-13: 4.9% of all EU-28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5445224"/>
            <a:ext cx="6665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*All FET calls in 2014-2016 + CHIST-ERA III ERA-NET Cofund in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** Mostly associated countries (128) + Third countries (6) + Other (3)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482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HR in H2020</a:t>
            </a:r>
            <a:r>
              <a:rPr lang="en-US" dirty="0"/>
              <a:t> </a:t>
            </a:r>
            <a:r>
              <a:rPr lang="en-US" dirty="0" smtClean="0"/>
              <a:t>(Contd.)</a:t>
            </a:r>
            <a:br>
              <a:rPr lang="en-US" dirty="0" smtClean="0"/>
            </a:br>
            <a:r>
              <a:rPr lang="en-US" sz="2400" dirty="0" smtClean="0"/>
              <a:t>FET-Proactive ERA-NET </a:t>
            </a:r>
            <a:r>
              <a:rPr lang="en-US" sz="2400" dirty="0" err="1" smtClean="0"/>
              <a:t>Cofund</a:t>
            </a:r>
            <a:r>
              <a:rPr lang="en-US" sz="2400" dirty="0" smtClean="0"/>
              <a:t> – funding agencies from EU13</a:t>
            </a:r>
            <a:endParaRPr lang="en-GB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444053" y="2204864"/>
            <a:ext cx="8232403" cy="281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spcBef>
                <a:spcPct val="20000"/>
              </a:spcBef>
              <a:tabLst>
                <a:tab pos="1343025" algn="l"/>
              </a:tabLst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43025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QuantERA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MS PGothic" pitchFamily="34" charset="-128"/>
            </a:endParaRP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43025" algn="l"/>
              </a:tabLst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In: PL, CZ, RO, BG, SK, SI, HU, LV</a:t>
            </a: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43025" algn="l"/>
              </a:tabLst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Out: EE, LT, CY, HR, MT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7300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CHIST-ERA III</a:t>
            </a:r>
          </a:p>
          <a:p>
            <a:pPr marL="901700" marR="0" lvl="1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46200" algn="l"/>
              </a:tabLst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In: PL, CZ, RO, BG, SK, EE, LT</a:t>
            </a:r>
          </a:p>
          <a:p>
            <a:pPr marL="901700" marR="0" lvl="1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46200" algn="l"/>
              </a:tabLst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Out: SI, HU, LV, CY, HR, MT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81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13690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FP7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Key figures &amp; facts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Structure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‘White box’ evaluation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HR in FP7</a:t>
            </a:r>
            <a:endParaRPr lang="en-US" sz="2000" b="0" dirty="0" smtClean="0">
              <a:solidFill>
                <a:srgbClr val="0F5494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Horizon 2020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Structure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EU-13/HR participation</a:t>
            </a:r>
            <a:endParaRPr lang="en-US" sz="2000" b="0" dirty="0" smtClean="0">
              <a:solidFill>
                <a:srgbClr val="0F5494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‘FP9’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‘</a:t>
            </a:r>
            <a:r>
              <a:rPr lang="en-US" sz="2400" b="0" dirty="0" err="1" smtClean="0">
                <a:solidFill>
                  <a:srgbClr val="0F5494"/>
                </a:solidFill>
              </a:rPr>
              <a:t>Lamy’s</a:t>
            </a:r>
            <a:r>
              <a:rPr lang="en-US" sz="2400" b="0" dirty="0" smtClean="0">
                <a:solidFill>
                  <a:srgbClr val="0F5494"/>
                </a:solidFill>
              </a:rPr>
              <a:t> report’</a:t>
            </a:r>
          </a:p>
        </p:txBody>
      </p:sp>
    </p:spTree>
    <p:extLst>
      <p:ext uri="{BB962C8B-B14F-4D97-AF65-F5344CB8AC3E}">
        <p14:creationId xmlns:p14="http://schemas.microsoft.com/office/powerpoint/2010/main" val="207469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HR in H2020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3458" y="1268760"/>
            <a:ext cx="843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0" dirty="0" smtClean="0">
                <a:solidFill>
                  <a:srgbClr val="0F5494"/>
                </a:solidFill>
              </a:rPr>
              <a:t>FET* EU-13 participants per Member States (MS)</a:t>
            </a:r>
            <a:endParaRPr lang="en-US" sz="2000" b="0" dirty="0" smtClean="0">
              <a:solidFill>
                <a:srgbClr val="0F549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27560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5733256"/>
            <a:ext cx="6517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*All FET calls in 2014-2016 + CHIST-ERA III ERA-NET Cofund in 2017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716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‘9</a:t>
            </a:r>
            <a:r>
              <a:rPr lang="en-US" baseline="30000" dirty="0" smtClean="0"/>
              <a:t>th</a:t>
            </a:r>
            <a:r>
              <a:rPr lang="en-US" dirty="0" smtClean="0"/>
              <a:t> Framework </a:t>
            </a:r>
            <a:r>
              <a:rPr lang="en-US" dirty="0" err="1" smtClean="0"/>
              <a:t>Programme</a:t>
            </a:r>
            <a:r>
              <a:rPr lang="en-US" dirty="0" smtClean="0"/>
              <a:t> – FP9’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3458" y="1340768"/>
            <a:ext cx="8437014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b="0" dirty="0">
                <a:solidFill>
                  <a:srgbClr val="0F5494"/>
                </a:solidFill>
              </a:rPr>
              <a:t>Report of the independent </a:t>
            </a:r>
            <a:r>
              <a:rPr lang="en-US" sz="2400" dirty="0">
                <a:solidFill>
                  <a:srgbClr val="0F5494"/>
                </a:solidFill>
              </a:rPr>
              <a:t>High Level Group</a:t>
            </a:r>
            <a:r>
              <a:rPr lang="en-US" sz="2400" b="0" dirty="0">
                <a:solidFill>
                  <a:srgbClr val="0F5494"/>
                </a:solidFill>
              </a:rPr>
              <a:t/>
            </a:r>
            <a:br>
              <a:rPr lang="en-US" sz="2400" b="0" dirty="0">
                <a:solidFill>
                  <a:srgbClr val="0F5494"/>
                </a:solidFill>
              </a:rPr>
            </a:br>
            <a:r>
              <a:rPr lang="en-US" sz="2400" b="0" dirty="0">
                <a:solidFill>
                  <a:srgbClr val="0F5494"/>
                </a:solidFill>
              </a:rPr>
              <a:t>on </a:t>
            </a:r>
            <a:r>
              <a:rPr lang="en-US" sz="2400" b="0" dirty="0" err="1">
                <a:solidFill>
                  <a:srgbClr val="0F5494"/>
                </a:solidFill>
              </a:rPr>
              <a:t>maximising</a:t>
            </a:r>
            <a:r>
              <a:rPr lang="en-US" sz="2400" b="0" dirty="0">
                <a:solidFill>
                  <a:srgbClr val="0F5494"/>
                </a:solidFill>
              </a:rPr>
              <a:t> the impact of EU Research &amp; Innovation </a:t>
            </a:r>
            <a:r>
              <a:rPr lang="en-US" sz="2400" b="0" dirty="0" err="1">
                <a:solidFill>
                  <a:srgbClr val="0F5494"/>
                </a:solidFill>
              </a:rPr>
              <a:t>Programmes</a:t>
            </a:r>
            <a:r>
              <a:rPr lang="en-US" sz="2400" b="0" dirty="0">
                <a:solidFill>
                  <a:srgbClr val="0F5494"/>
                </a:solidFill>
              </a:rPr>
              <a:t> 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b="0" dirty="0">
                <a:solidFill>
                  <a:srgbClr val="0F5494"/>
                </a:solidFill>
              </a:rPr>
              <a:t>Chair: Pascal </a:t>
            </a:r>
            <a:r>
              <a:rPr lang="en-US" sz="2000" b="0" dirty="0" err="1">
                <a:solidFill>
                  <a:srgbClr val="0F5494"/>
                </a:solidFill>
              </a:rPr>
              <a:t>Lamy</a:t>
            </a:r>
            <a:endParaRPr lang="en-US" sz="2000" b="0" dirty="0" smtClean="0">
              <a:solidFill>
                <a:srgbClr val="0F5494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12 members: Milena </a:t>
            </a:r>
            <a:r>
              <a:rPr lang="ta-IN" sz="2000" b="0" dirty="0" smtClean="0">
                <a:solidFill>
                  <a:srgbClr val="0F5494"/>
                </a:solidFill>
              </a:rPr>
              <a:t>Ž</a:t>
            </a:r>
            <a:r>
              <a:rPr lang="en-US" sz="2000" b="0" dirty="0" err="1" smtClean="0">
                <a:solidFill>
                  <a:srgbClr val="0F5494"/>
                </a:solidFill>
              </a:rPr>
              <a:t>ic</a:t>
            </a:r>
            <a:r>
              <a:rPr lang="en-US" sz="2000" b="0" dirty="0" smtClean="0">
                <a:solidFill>
                  <a:srgbClr val="0F5494"/>
                </a:solidFill>
              </a:rPr>
              <a:t> Fuchs (HR), </a:t>
            </a:r>
            <a:r>
              <a:rPr lang="en-US" sz="2000" b="0" dirty="0" err="1" smtClean="0">
                <a:solidFill>
                  <a:srgbClr val="0F5494"/>
                </a:solidFill>
              </a:rPr>
              <a:t>Nevenka</a:t>
            </a:r>
            <a:r>
              <a:rPr lang="en-US" sz="2000" b="0" dirty="0" smtClean="0">
                <a:solidFill>
                  <a:srgbClr val="0F5494"/>
                </a:solidFill>
              </a:rPr>
              <a:t> Maher(SI)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rgbClr val="0F5494"/>
                </a:solidFill>
              </a:rPr>
              <a:t>LAB – FAB – </a:t>
            </a:r>
            <a:r>
              <a:rPr lang="en-US" sz="2400" dirty="0" smtClean="0">
                <a:solidFill>
                  <a:srgbClr val="0F5494"/>
                </a:solidFill>
              </a:rPr>
              <a:t>APP</a:t>
            </a:r>
            <a:r>
              <a:rPr lang="en-US" sz="2400" b="0" dirty="0" smtClean="0">
                <a:solidFill>
                  <a:srgbClr val="0F5494"/>
                </a:solidFill>
              </a:rPr>
              <a:t> Investing </a:t>
            </a:r>
            <a:r>
              <a:rPr lang="en-US" sz="2400" b="0" dirty="0">
                <a:solidFill>
                  <a:srgbClr val="0F5494"/>
                </a:solidFill>
              </a:rPr>
              <a:t>in the European future we want </a:t>
            </a:r>
            <a:endParaRPr lang="en-US" sz="2400" b="0" dirty="0" smtClean="0">
              <a:solidFill>
                <a:srgbClr val="0F5494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11 recommendations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Double the budget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Mission oriented, impact focused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Simplify further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3 pillars: science and skills, innovation and competitiveness, global challenges</a:t>
            </a:r>
            <a:endParaRPr lang="en-US" sz="24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6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7" cy="936625"/>
          </a:xfrm>
        </p:spPr>
        <p:txBody>
          <a:bodyPr/>
          <a:lstStyle/>
          <a:p>
            <a:pPr marL="0" indent="0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Framework </a:t>
            </a:r>
            <a:r>
              <a:rPr lang="en-US" dirty="0" err="1" smtClean="0"/>
              <a:t>Programme</a:t>
            </a:r>
            <a:r>
              <a:rPr lang="en-US" dirty="0" smtClean="0"/>
              <a:t> (FP7)</a:t>
            </a:r>
            <a:br>
              <a:rPr lang="en-US" dirty="0" smtClean="0"/>
            </a:br>
            <a:r>
              <a:rPr lang="en-US" dirty="0" smtClean="0"/>
              <a:t>2007-2013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3458" y="1700808"/>
            <a:ext cx="8136904" cy="5032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EU contribution 50.6 billion EUR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487 calls, 136k proposals, 601k applicants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25k projects (19%), 130k beneficiaries (22%)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86% member states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8% candidate and associated countries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6% third countries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Main beneficiaries are higher </a:t>
            </a:r>
            <a:r>
              <a:rPr lang="en-US" sz="2400" b="0" dirty="0">
                <a:solidFill>
                  <a:srgbClr val="0F5494"/>
                </a:solidFill>
              </a:rPr>
              <a:t>and secondary education </a:t>
            </a:r>
            <a:r>
              <a:rPr lang="en-US" sz="2400" b="0" dirty="0" smtClean="0">
                <a:solidFill>
                  <a:srgbClr val="0F5494"/>
                </a:solidFill>
              </a:rPr>
              <a:t>institutes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Small and medium enterprises (SMEs) 46% of all industry </a:t>
            </a:r>
            <a:r>
              <a:rPr lang="en-US" sz="2400" b="0" dirty="0" err="1" smtClean="0">
                <a:solidFill>
                  <a:srgbClr val="0F5494"/>
                </a:solidFill>
              </a:rPr>
              <a:t>organisations</a:t>
            </a:r>
            <a:endParaRPr lang="en-US" sz="2400" b="0" dirty="0">
              <a:solidFill>
                <a:srgbClr val="0F5494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srgbClr val="0F5494"/>
              </a:solidFill>
            </a:endParaRPr>
          </a:p>
          <a:p>
            <a:pPr>
              <a:spcBef>
                <a:spcPts val="1200"/>
              </a:spcBef>
            </a:pPr>
            <a:endParaRPr lang="en-GB" sz="2400" b="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8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FP7 structure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46969"/>
            <a:ext cx="813690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Cooperation</a:t>
            </a:r>
            <a:r>
              <a:rPr lang="en-US" sz="2400" b="0" dirty="0" smtClean="0">
                <a:solidFill>
                  <a:srgbClr val="0F5494"/>
                </a:solidFill>
              </a:rPr>
              <a:t> – funding for collaborative, transnational research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Information and Communication Technologies (ICT)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F5494"/>
                </a:solidFill>
              </a:rPr>
              <a:t>Future &amp; Emerging Technologies (FET)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0F5494"/>
                </a:solidFill>
              </a:rPr>
              <a:t>Nanosciences</a:t>
            </a:r>
            <a:r>
              <a:rPr lang="en-US" sz="2000" b="0" dirty="0">
                <a:solidFill>
                  <a:srgbClr val="0F5494"/>
                </a:solidFill>
              </a:rPr>
              <a:t>, Nanotechnologies, Materials and new Production </a:t>
            </a:r>
            <a:r>
              <a:rPr lang="en-US" sz="2000" b="0" dirty="0" smtClean="0">
                <a:solidFill>
                  <a:srgbClr val="0F5494"/>
                </a:solidFill>
              </a:rPr>
              <a:t>Technologies (NMP)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Health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Energy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Transport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Socio-economic Sciences and Humanities (SSH)</a:t>
            </a:r>
          </a:p>
        </p:txBody>
      </p:sp>
    </p:spTree>
    <p:extLst>
      <p:ext uri="{BB962C8B-B14F-4D97-AF65-F5344CB8AC3E}">
        <p14:creationId xmlns:p14="http://schemas.microsoft.com/office/powerpoint/2010/main" val="316571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FP7 structure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13690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5494"/>
                </a:solidFill>
              </a:rPr>
              <a:t>Ideas</a:t>
            </a:r>
            <a:r>
              <a:rPr lang="en-US" sz="2400" b="0" dirty="0">
                <a:solidFill>
                  <a:srgbClr val="0F5494"/>
                </a:solidFill>
              </a:rPr>
              <a:t> – individual frontier research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F5494"/>
                </a:solidFill>
              </a:rPr>
              <a:t>ERC grants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F5494"/>
                </a:solidFill>
              </a:rPr>
              <a:t>starting, advanced, consolidator, synergy, proof-of-</a:t>
            </a:r>
            <a:r>
              <a:rPr lang="en-US" sz="1600" b="0" dirty="0" smtClean="0">
                <a:solidFill>
                  <a:srgbClr val="0F5494"/>
                </a:solidFill>
              </a:rPr>
              <a:t>concepts</a:t>
            </a:r>
            <a:endParaRPr lang="en-US" sz="2400" b="0" dirty="0" smtClean="0">
              <a:solidFill>
                <a:srgbClr val="0F5494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People</a:t>
            </a:r>
            <a:r>
              <a:rPr lang="en-US" sz="2400" b="0" dirty="0" smtClean="0">
                <a:solidFill>
                  <a:srgbClr val="0F5494"/>
                </a:solidFill>
              </a:rPr>
              <a:t> – improve the training, career development, and mobility of researchers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Marie Curie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Capacities</a:t>
            </a:r>
            <a:r>
              <a:rPr lang="en-US" sz="2400" b="0" dirty="0" smtClean="0">
                <a:solidFill>
                  <a:srgbClr val="0F5494"/>
                </a:solidFill>
              </a:rPr>
              <a:t> – improve Europe’s research infrastructure and the research capacities of SMEs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EURATOM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Joint Research Centre (JRC)</a:t>
            </a:r>
            <a:r>
              <a:rPr lang="en-US" sz="2400" b="0" dirty="0" smtClean="0">
                <a:solidFill>
                  <a:srgbClr val="0F5494"/>
                </a:solidFill>
              </a:rPr>
              <a:t> – EC’s in-house science service</a:t>
            </a:r>
            <a:endParaRPr lang="en-GB" sz="2400" b="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1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7" cy="936625"/>
          </a:xfrm>
        </p:spPr>
        <p:txBody>
          <a:bodyPr/>
          <a:lstStyle/>
          <a:p>
            <a:pPr marL="0" indent="0"/>
            <a:r>
              <a:rPr lang="en-US" dirty="0" smtClean="0"/>
              <a:t>FP7 budget breakdown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132856"/>
            <a:ext cx="90478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1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Ex-post evaluation of FP7</a:t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dirty="0" smtClean="0"/>
              <a:t>White box’ view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3458" y="1484784"/>
            <a:ext cx="836500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0" dirty="0" smtClean="0">
                <a:solidFill>
                  <a:srgbClr val="0F5494"/>
                </a:solidFill>
              </a:rPr>
              <a:t> 5 evaluation criteria ('</a:t>
            </a:r>
            <a:r>
              <a:rPr lang="en-US" sz="2400" b="0" dirty="0">
                <a:solidFill>
                  <a:srgbClr val="0F5494"/>
                </a:solidFill>
              </a:rPr>
              <a:t>Better </a:t>
            </a:r>
            <a:r>
              <a:rPr lang="en-US" sz="2400" b="0" dirty="0" smtClean="0">
                <a:solidFill>
                  <a:srgbClr val="0F5494"/>
                </a:solidFill>
              </a:rPr>
              <a:t>Regulation’ guidelines)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Effectiveness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Increase the competitiveness &amp; positive impacts on growth and jobs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F5494"/>
                </a:solidFill>
              </a:rPr>
              <a:t>Indirect economic affects over the next 25 years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F5494"/>
                </a:solidFill>
              </a:rPr>
              <a:t>Public-private partnerships including the joint technologies </a:t>
            </a:r>
            <a:r>
              <a:rPr lang="en-US" sz="1600" b="0" dirty="0">
                <a:solidFill>
                  <a:srgbClr val="0F5494"/>
                </a:solidFill>
              </a:rPr>
              <a:t>initiatives (pharmaceuticals, aeronautics and fuel cells and </a:t>
            </a:r>
            <a:r>
              <a:rPr lang="en-US" sz="1600" b="0" dirty="0" smtClean="0">
                <a:solidFill>
                  <a:srgbClr val="0F5494"/>
                </a:solidFill>
              </a:rPr>
              <a:t>hydrogen)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F5494"/>
                </a:solidFill>
              </a:rPr>
              <a:t>130k research jobs/year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Strengthening scientific excellence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F5494"/>
                </a:solidFill>
              </a:rPr>
              <a:t>Open access &gt;54% of scientific peer reviewed publications (+170k)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F5494"/>
                </a:solidFill>
              </a:rPr>
              <a:t>some </a:t>
            </a:r>
            <a:r>
              <a:rPr lang="en-US" sz="1600" b="0" dirty="0" err="1" smtClean="0">
                <a:solidFill>
                  <a:srgbClr val="0F5494"/>
                </a:solidFill>
              </a:rPr>
              <a:t>programmes</a:t>
            </a:r>
            <a:r>
              <a:rPr lang="en-US" sz="1600" b="0" dirty="0" smtClean="0">
                <a:solidFill>
                  <a:srgbClr val="0F5494"/>
                </a:solidFill>
              </a:rPr>
              <a:t> have 30% publications among the 5% of highly-cited publications in their disciplines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F5494"/>
                </a:solidFill>
              </a:rPr>
              <a:t>Increase of Europe-wide research collaboration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F5494"/>
                </a:solidFill>
              </a:rPr>
              <a:t>Increase the level of research investment</a:t>
            </a:r>
          </a:p>
        </p:txBody>
      </p:sp>
    </p:spTree>
    <p:extLst>
      <p:ext uri="{BB962C8B-B14F-4D97-AF65-F5344CB8AC3E}">
        <p14:creationId xmlns:p14="http://schemas.microsoft.com/office/powerpoint/2010/main" val="139350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Ex-post evaluation of FP7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dirty="0" smtClean="0"/>
              <a:t>White box’ view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3458" y="1484784"/>
            <a:ext cx="813690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Efficiency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Simplification (still unsatisfactory)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Relevance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Responded to the economic crisis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Addressed relevant societal challenge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F5494"/>
                </a:solidFill>
              </a:rPr>
              <a:t>E.g. food safety, climate change, health and socio economic issues (migration, </a:t>
            </a:r>
            <a:r>
              <a:rPr lang="en-US" sz="1600" b="0" dirty="0" err="1" smtClean="0">
                <a:solidFill>
                  <a:srgbClr val="0F5494"/>
                </a:solidFill>
              </a:rPr>
              <a:t>radicalisation</a:t>
            </a:r>
            <a:r>
              <a:rPr lang="en-US" sz="1600" b="0" dirty="0" smtClean="0">
                <a:solidFill>
                  <a:srgbClr val="0F5494"/>
                </a:solidFill>
              </a:rPr>
              <a:t>)</a:t>
            </a:r>
            <a:r>
              <a:rPr lang="en-US" sz="2000" b="0" dirty="0" smtClean="0">
                <a:solidFill>
                  <a:srgbClr val="0F5494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Coherence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Coherent with other EU policy initiatives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F5494"/>
                </a:solidFill>
              </a:rPr>
              <a:t>the Competitiveness and Innovation </a:t>
            </a:r>
            <a:r>
              <a:rPr lang="en-US" sz="1600" b="0" dirty="0" err="1" smtClean="0">
                <a:solidFill>
                  <a:srgbClr val="0F5494"/>
                </a:solidFill>
              </a:rPr>
              <a:t>Programme</a:t>
            </a:r>
            <a:r>
              <a:rPr lang="en-US" sz="1600" b="0" dirty="0" smtClean="0">
                <a:solidFill>
                  <a:srgbClr val="0F5494"/>
                </a:solidFill>
              </a:rPr>
              <a:t>, the Structural funds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The knowledge-base to support EU policies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F5494"/>
                </a:solidFill>
              </a:rPr>
              <a:t>EU added values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Joint efforts</a:t>
            </a:r>
            <a:r>
              <a:rPr lang="en-GB" sz="2000" b="0" dirty="0" smtClean="0">
                <a:solidFill>
                  <a:srgbClr val="0F5494"/>
                </a:solidFill>
              </a:rPr>
              <a:t>, </a:t>
            </a:r>
            <a:r>
              <a:rPr lang="en-GB" sz="2000" b="0" dirty="0" err="1" smtClean="0">
                <a:solidFill>
                  <a:srgbClr val="0F5494"/>
                </a:solidFill>
              </a:rPr>
              <a:t>additionality</a:t>
            </a:r>
            <a:r>
              <a:rPr lang="en-GB" sz="2000" b="0" dirty="0" smtClean="0">
                <a:solidFill>
                  <a:srgbClr val="0F5494"/>
                </a:solidFill>
              </a:rPr>
              <a:t>, networking</a:t>
            </a:r>
            <a:endParaRPr lang="en-GB" sz="2000" b="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6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HR in FP7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3458" y="1268760"/>
            <a:ext cx="84370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0" dirty="0" smtClean="0">
                <a:solidFill>
                  <a:srgbClr val="0F5494"/>
                </a:solidFill>
              </a:rPr>
              <a:t>Average success rate (2017-2013)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16.9% applicants, 11.1% EU contribution (HR)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F5494"/>
                </a:solidFill>
              </a:rPr>
              <a:t>21.6% applicants, 19.2% EU contribution (EU)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" y="2536440"/>
            <a:ext cx="9025691" cy="34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23199</TotalTime>
  <Words>1262</Words>
  <Application>Microsoft Macintosh PowerPoint</Application>
  <PresentationFormat>On-screen Show (4:3)</PresentationFormat>
  <Paragraphs>230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EU Research Framework Programmes</vt:lpstr>
      <vt:lpstr>Content</vt:lpstr>
      <vt:lpstr>7th Framework Programme (FP7) 2007-2013</vt:lpstr>
      <vt:lpstr>FP7 structure</vt:lpstr>
      <vt:lpstr>FP7 structure (Cont)</vt:lpstr>
      <vt:lpstr>FP7 budget breakdown</vt:lpstr>
      <vt:lpstr>Ex-post evaluation of FP7 ‘White box’ view</vt:lpstr>
      <vt:lpstr>Ex-post evaluation of FP7 (Contd) ‘White box’ view</vt:lpstr>
      <vt:lpstr>HR in FP7</vt:lpstr>
      <vt:lpstr>HR in FP7 (Contd.)</vt:lpstr>
      <vt:lpstr>HR in FP7 (Contd.)</vt:lpstr>
      <vt:lpstr>FET in FP7</vt:lpstr>
      <vt:lpstr>Horizon 2020 (‘FP8’) 2014-2020 A stronger, clearer focus</vt:lpstr>
      <vt:lpstr>Excellent Science pillar in H2020</vt:lpstr>
      <vt:lpstr>Examples of FET Projects Building on FET interdisciplinary research</vt:lpstr>
      <vt:lpstr>HR in H2020 Stats as a baseline (EU13)</vt:lpstr>
      <vt:lpstr>HR in H2020 (Contd.) Participation of EU-13 in FET*</vt:lpstr>
      <vt:lpstr>HR in H2020 (Contd.) Participation of EU-13 in FET*</vt:lpstr>
      <vt:lpstr>HR in H2020 (Contd.) FET-Proactive ERA-NET Cofund – funding agencies from EU13</vt:lpstr>
      <vt:lpstr>HR in H2020</vt:lpstr>
      <vt:lpstr>‘9th Framework Programme – FP9’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n</cp:lastModifiedBy>
  <cp:revision>432</cp:revision>
  <cp:lastPrinted>2017-10-23T08:41:08Z</cp:lastPrinted>
  <dcterms:created xsi:type="dcterms:W3CDTF">2011-10-28T10:25:18Z</dcterms:created>
  <dcterms:modified xsi:type="dcterms:W3CDTF">2017-11-02T11:34:19Z</dcterms:modified>
</cp:coreProperties>
</file>