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7" r:id="rId8"/>
    <p:sldId id="261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313"/>
  </p:normalViewPr>
  <p:slideViewPr>
    <p:cSldViewPr snapToGrid="0">
      <p:cViewPr varScale="1">
        <p:scale>
          <a:sx n="120" d="100"/>
          <a:sy n="120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7225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072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90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08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9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0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6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4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6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2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8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2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C6233-D1A0-45DC-A4B1-F2E4F2C1812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885391-BBD2-4A8A-B153-BEB375E0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5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ilateral@amobilnost.hr" TargetMode="External"/><Relationship Id="rId2" Type="http://schemas.openxmlformats.org/officeDocument/2006/relationships/hyperlink" Target="https://www.croatie.campusfrance.org/hr/natjecaj-za-stipendije-francuske-vlade-2020202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mailto:zagreb@campusfranc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/>
              <a:t>Stipendije Vlade Francuske Republike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/>
              <a:t>Za akademsku godinu 2020/2021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84B9FD8-3037-4947-941A-41DFBB6FC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07" y="5525037"/>
            <a:ext cx="2273300" cy="889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658D63A-2253-A044-B0CE-DD5B206C6E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900" y="5414177"/>
            <a:ext cx="1505283" cy="99986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2E3B289-8421-144D-9C6E-198C60C00F1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894"/>
            <a:ext cx="12188474" cy="642421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EB12D77-5741-044C-91DA-E907B8605A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1525" y="5574987"/>
            <a:ext cx="789100" cy="7891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782335F-E677-5E47-BD75-3755693BF54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3" y="5537405"/>
            <a:ext cx="861621" cy="826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108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Prezentacija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Stipendije vlade Francuske Republike dodijeljene su svake godine studentima upisanim na diplomskom, te poslijediplomskom studiju svih znanstvenih područja.</a:t>
            </a:r>
            <a:endParaRPr lang="en-US" dirty="0"/>
          </a:p>
          <a:p>
            <a:endParaRPr lang="en-US" dirty="0"/>
          </a:p>
          <a:p>
            <a:r>
              <a:rPr lang="hr-HR" dirty="0"/>
              <a:t>Dodjeljuje ih francusko Ministarstvo Europe i vanjskih poslova, a namijenjene su studentima željnim da nadopune svoje obrazovanje u Francuskoj.</a:t>
            </a:r>
            <a:endParaRPr lang="en-US" dirty="0"/>
          </a:p>
          <a:p>
            <a:endParaRPr lang="en-US" dirty="0"/>
          </a:p>
          <a:p>
            <a:r>
              <a:rPr lang="hr-HR" dirty="0"/>
              <a:t>Za akademsku godinu 2020./2021., nude se 17 stipendija za studij i stručno usavršavanje u Francuskoj.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68A6C44-981F-DF4D-9707-2D95B36C9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1525" y="5574987"/>
            <a:ext cx="789100" cy="7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0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Stipendije za studij i stručno usavršavanje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Šest</a:t>
            </a:r>
            <a:r>
              <a:rPr lang="en-US" dirty="0"/>
              <a:t> (6) </a:t>
            </a:r>
            <a:r>
              <a:rPr lang="en-US" dirty="0" err="1"/>
              <a:t>stipendija</a:t>
            </a:r>
            <a:r>
              <a:rPr lang="en-US" dirty="0"/>
              <a:t> u </a:t>
            </a:r>
            <a:r>
              <a:rPr lang="en-US" dirty="0" err="1"/>
              <a:t>trajanju</a:t>
            </a:r>
            <a:r>
              <a:rPr lang="en-US" dirty="0"/>
              <a:t> od </a:t>
            </a:r>
            <a:r>
              <a:rPr lang="en-US" dirty="0" err="1"/>
              <a:t>deset</a:t>
            </a:r>
            <a:r>
              <a:rPr lang="en-US" dirty="0"/>
              <a:t> (10) </a:t>
            </a:r>
            <a:r>
              <a:rPr lang="en-US" dirty="0" err="1"/>
              <a:t>mjeseci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diplomski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poslijediplomski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studij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znanstvenih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.</a:t>
            </a:r>
            <a:endParaRPr lang="hr-HR" dirty="0"/>
          </a:p>
          <a:p>
            <a:pPr marL="400050" lvl="1" indent="0">
              <a:buNone/>
            </a:pPr>
            <a:r>
              <a:rPr lang="hr-HR" dirty="0"/>
              <a:t>Kandidati koji su prethodno bili dobitnici ove stipendije ne mogu ponovno se prijaviti za istu vrstu stipendije.</a:t>
            </a:r>
          </a:p>
          <a:p>
            <a:r>
              <a:rPr lang="en-US" dirty="0" err="1"/>
              <a:t>Deset</a:t>
            </a:r>
            <a:r>
              <a:rPr lang="en-US" dirty="0"/>
              <a:t> (10) </a:t>
            </a:r>
            <a:r>
              <a:rPr lang="en-US" dirty="0" err="1"/>
              <a:t>stipendija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diplomsko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poslijediplomsko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stručno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usavršavanje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trajanju</a:t>
            </a:r>
            <a:r>
              <a:rPr lang="en-US" dirty="0"/>
              <a:t> od </a:t>
            </a:r>
            <a:r>
              <a:rPr lang="en-US" dirty="0" err="1"/>
              <a:t>jednog</a:t>
            </a:r>
            <a:r>
              <a:rPr lang="en-US" dirty="0"/>
              <a:t> (1) do tri (3) </a:t>
            </a:r>
            <a:r>
              <a:rPr lang="en-US" dirty="0" err="1"/>
              <a:t>mjeseca</a:t>
            </a:r>
            <a:r>
              <a:rPr lang="en-US" dirty="0"/>
              <a:t>.</a:t>
            </a:r>
            <a:endParaRPr lang="hr-HR" dirty="0"/>
          </a:p>
          <a:p>
            <a:pPr marL="400050" lvl="1" indent="0">
              <a:buNone/>
            </a:pPr>
            <a:r>
              <a:rPr lang="hr-HR" dirty="0"/>
              <a:t>Stipendije su namijenjene mladim stručnjacima i studentima hrvatskih visokih učilišta, upisanima na diplomske studije ili integrirane sveučilišne studije (na 4. ili višu godinu integriranoga sveučilišnog studija) te poslijediplomske studije svih znanstvenih disciplina. </a:t>
            </a:r>
          </a:p>
          <a:p>
            <a:r>
              <a:rPr lang="pl-PL" dirty="0"/>
              <a:t>Jedna (1) stipendija </a:t>
            </a:r>
            <a:r>
              <a:rPr lang="pl-PL" dirty="0">
                <a:solidFill>
                  <a:srgbClr val="FF0000"/>
                </a:solidFill>
              </a:rPr>
              <a:t>za dvojni doktorat </a:t>
            </a:r>
            <a:r>
              <a:rPr lang="pl-PL" dirty="0"/>
              <a:t>(zajedničko mentorstvo ili co-tutelle), u trajanju od 5 mjeseci.</a:t>
            </a:r>
          </a:p>
          <a:p>
            <a:pPr marL="400050" lvl="1" indent="0">
              <a:buNone/>
            </a:pPr>
            <a:r>
              <a:rPr lang="en-US" dirty="0" err="1"/>
              <a:t>Kandidat</a:t>
            </a:r>
            <a:r>
              <a:rPr lang="en-US" dirty="0"/>
              <a:t> se </a:t>
            </a:r>
            <a:r>
              <a:rPr lang="en-US" dirty="0" err="1"/>
              <a:t>financira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3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</a:t>
            </a:r>
            <a:r>
              <a:rPr lang="en-US" dirty="0" err="1"/>
              <a:t>priložiti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dvojnom</a:t>
            </a:r>
            <a:r>
              <a:rPr lang="en-US" dirty="0"/>
              <a:t> </a:t>
            </a:r>
            <a:r>
              <a:rPr lang="en-US" dirty="0" err="1"/>
              <a:t>doktoratu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potpisuju</a:t>
            </a:r>
            <a:r>
              <a:rPr lang="en-US" dirty="0"/>
              <a:t> </a:t>
            </a:r>
            <a:r>
              <a:rPr lang="en-US" dirty="0" err="1"/>
              <a:t>obje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746FDAC-A691-ED4C-B2D2-E82CD5640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1525" y="5574987"/>
            <a:ext cx="789100" cy="7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11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Kriteriji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Kriteriji formalne prihvatljivosti: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dirty="0"/>
              <a:t>Biti mlađi od 35 godina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dirty="0"/>
              <a:t>Prednost će se dati kandidatima koji su završili ili završavaju preddiplomski studij u Hrvatskoj kao i onima koji se prijavljuju za Master 2 program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dirty="0"/>
              <a:t>Dostaviti cjelokupnu prijavnu dokumentaciju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hr-HR" dirty="0"/>
          </a:p>
          <a:p>
            <a:r>
              <a:rPr lang="hr-HR" dirty="0"/>
              <a:t>Kvalitativni kriteriji za dodjelu stipendija: </a:t>
            </a:r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hr-HR" dirty="0"/>
              <a:t>Kvaliteta studijskoga plana</a:t>
            </a:r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hr-HR" dirty="0"/>
              <a:t>Učinak mobilnosti i važnost boravka u Francuskoj za vaš profesionalni razvoj</a:t>
            </a:r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hr-HR" dirty="0"/>
              <a:t>Akademska izvrsnost</a:t>
            </a:r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hr-HR" dirty="0"/>
              <a:t>Izvrsno znanje jezika na kojemu se održava studij, odnosno stručno usavršavanje</a:t>
            </a:r>
          </a:p>
          <a:p>
            <a:pPr marL="685800" lvl="1">
              <a:buFont typeface="Wingdings" panose="05000000000000000000" pitchFamily="2" charset="2"/>
              <a:buChar char="v"/>
            </a:pPr>
            <a:r>
              <a:rPr lang="hr-HR" u="sng" dirty="0">
                <a:solidFill>
                  <a:srgbClr val="FF0000"/>
                </a:solidFill>
              </a:rPr>
              <a:t>Znanje francuskog jezika je prednost, ali nije uvjet za dodjelu stipendije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1B4CA85-F395-B64C-B1C7-20A61A21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1525" y="5574987"/>
            <a:ext cx="789100" cy="7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1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Prednosti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Njihov ugled koji doprinosi vrednovanju životopisa studenta.</a:t>
            </a:r>
          </a:p>
          <a:p>
            <a:pPr>
              <a:buFont typeface="Wingdings" panose="05000000000000000000" pitchFamily="2" charset="2"/>
              <a:buChar char="v"/>
            </a:pPr>
            <a:endParaRPr lang="hr-HR" dirty="0"/>
          </a:p>
          <a:p>
            <a:r>
              <a:rPr lang="hr-HR" dirty="0"/>
              <a:t>Njihov iznos: cca 700 eura/mj. u okviru diplomskog studija, cca 1000/mj. za doktorate.</a:t>
            </a:r>
          </a:p>
          <a:p>
            <a:pPr>
              <a:buFont typeface="Wingdings" panose="05000000000000000000" pitchFamily="2" charset="2"/>
              <a:buChar char="v"/>
            </a:pPr>
            <a:endParaRPr lang="hr-HR" dirty="0"/>
          </a:p>
          <a:p>
            <a:r>
              <a:rPr lang="hr-HR" dirty="0"/>
              <a:t>Pokrivaju upisnine, zdravstveno osiguranje </a:t>
            </a:r>
            <a:r>
              <a:rPr lang="hr-HR"/>
              <a:t>i </a:t>
            </a:r>
            <a:r>
              <a:rPr lang="hr-HR" smtClean="0"/>
              <a:t>putovanje </a:t>
            </a:r>
            <a:endParaRPr lang="hr-HR" dirty="0"/>
          </a:p>
          <a:p>
            <a:pPr>
              <a:buFont typeface="Wingdings" panose="05000000000000000000" pitchFamily="2" charset="2"/>
              <a:buChar char="v"/>
            </a:pPr>
            <a:endParaRPr lang="hr-HR" dirty="0"/>
          </a:p>
          <a:p>
            <a:r>
              <a:rPr lang="fr-FR" dirty="0"/>
              <a:t>Pravo na </a:t>
            </a:r>
            <a:r>
              <a:rPr lang="hr-HR" dirty="0"/>
              <a:t>subvencionirani</a:t>
            </a:r>
            <a:r>
              <a:rPr lang="fr-FR" dirty="0"/>
              <a:t> </a:t>
            </a:r>
            <a:r>
              <a:rPr lang="hr-HR" dirty="0"/>
              <a:t>smještaj u studentskim domovima</a:t>
            </a:r>
            <a:endParaRPr 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CF4B22C-4416-F849-BFBA-3F94A5E9C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1525" y="5574987"/>
            <a:ext cx="789100" cy="7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5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Postupak</a:t>
            </a:r>
            <a:r>
              <a:rPr lang="fr-FR" dirty="0"/>
              <a:t> </a:t>
            </a:r>
            <a:r>
              <a:rPr lang="hr-HR" dirty="0"/>
              <a:t>prijave</a:t>
            </a:r>
            <a:r>
              <a:rPr lang="fr-FR" dirty="0"/>
              <a:t> na </a:t>
            </a:r>
            <a:r>
              <a:rPr lang="hr-HR" dirty="0"/>
              <a:t>natječaj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Prijava i tražena dokumentacija:</a:t>
            </a:r>
          </a:p>
          <a:p>
            <a:pPr marL="400050" lvl="1" indent="0">
              <a:buNone/>
            </a:pPr>
            <a:r>
              <a:rPr lang="hr-HR" dirty="0"/>
              <a:t>- ispuniti on-line obrazac. http://</a:t>
            </a:r>
            <a:r>
              <a:rPr lang="hr-HR" dirty="0" err="1"/>
              <a:t>www.mobilnost.hr</a:t>
            </a:r>
            <a:r>
              <a:rPr lang="hr-HR" dirty="0"/>
              <a:t>/</a:t>
            </a:r>
            <a:r>
              <a:rPr lang="hr-HR" dirty="0" err="1"/>
              <a:t>prijava_za_stipendiju</a:t>
            </a:r>
            <a:r>
              <a:rPr lang="hr-HR" dirty="0"/>
              <a:t>/</a:t>
            </a:r>
          </a:p>
          <a:p>
            <a:pPr marL="400050" lvl="1" indent="0">
              <a:buNone/>
            </a:pPr>
            <a:r>
              <a:rPr lang="hr-HR" dirty="0"/>
              <a:t>- životopis u </a:t>
            </a:r>
            <a:r>
              <a:rPr lang="hr-HR" dirty="0" err="1"/>
              <a:t>Europass</a:t>
            </a:r>
            <a:r>
              <a:rPr lang="hr-HR" dirty="0"/>
              <a:t> formatu </a:t>
            </a:r>
          </a:p>
          <a:p>
            <a:pPr marL="400050" lvl="1" indent="0">
              <a:buNone/>
            </a:pPr>
            <a:r>
              <a:rPr lang="hr-HR" dirty="0"/>
              <a:t>- priložiti presliku diplome najviše završene razine obrazovanja</a:t>
            </a:r>
          </a:p>
          <a:p>
            <a:pPr marL="400050" lvl="1" indent="0">
              <a:buNone/>
            </a:pPr>
            <a:r>
              <a:rPr lang="hr-HR" dirty="0"/>
              <a:t>- prijepis ocjena posljednje završene i trenutne razine studija (na hrvatskom)</a:t>
            </a:r>
          </a:p>
          <a:p>
            <a:pPr marL="400050" lvl="1" indent="0">
              <a:buNone/>
            </a:pPr>
            <a:r>
              <a:rPr lang="hr-HR" dirty="0"/>
              <a:t>- prijedlog projekta (studijski plan)</a:t>
            </a:r>
          </a:p>
          <a:p>
            <a:pPr marL="400050" lvl="1" indent="0">
              <a:buNone/>
            </a:pPr>
            <a:r>
              <a:rPr lang="hr-HR" dirty="0"/>
              <a:t>- prihvatno pismo francuske ustanove ili dokaz o uspostavljenome kontaktu s odabranim visokim učilištem </a:t>
            </a:r>
          </a:p>
          <a:p>
            <a:pPr marL="400050" lvl="1" indent="0">
              <a:buNone/>
            </a:pPr>
            <a:r>
              <a:rPr lang="hr-HR" dirty="0"/>
              <a:t>- preslika domovnice (na hrvatskom)</a:t>
            </a:r>
          </a:p>
          <a:p>
            <a:pPr marL="400050" lvl="1" indent="0">
              <a:buNone/>
            </a:pPr>
            <a:r>
              <a:rPr lang="hr-HR" dirty="0"/>
              <a:t>+</a:t>
            </a:r>
          </a:p>
          <a:p>
            <a:pPr marL="400050" lvl="1" indent="0">
              <a:buNone/>
            </a:pPr>
            <a:r>
              <a:rPr lang="hr-HR" u="sng" dirty="0"/>
              <a:t>za stipendije za diplomsko i poslijediplomsko stručno usavršavanje</a:t>
            </a:r>
            <a:r>
              <a:rPr lang="hr-HR" dirty="0"/>
              <a:t>: pismo preporuke hrvatske ustanove ili poslodavca iz kojega je vidljiva potpora kandidatu za odlazak na predloženo stručno usavršavanje</a:t>
            </a:r>
          </a:p>
          <a:p>
            <a:pPr marL="400050" lvl="1" indent="0">
              <a:buNone/>
            </a:pPr>
            <a:r>
              <a:rPr lang="hr-HR" u="sng" dirty="0"/>
              <a:t>za stipendije za dvojni doktorat</a:t>
            </a:r>
            <a:r>
              <a:rPr lang="hr-HR" dirty="0"/>
              <a:t>: priložiti sporazum o dvojnom doktoratu</a:t>
            </a:r>
          </a:p>
          <a:p>
            <a:pPr marL="400050" lvl="1" indent="0">
              <a:buNone/>
            </a:pPr>
            <a:endParaRPr lang="hr-HR" dirty="0"/>
          </a:p>
          <a:p>
            <a:r>
              <a:rPr lang="hr-HR" u="sng" dirty="0">
                <a:solidFill>
                  <a:srgbClr val="FF0000"/>
                </a:solidFill>
              </a:rPr>
              <a:t>Prijava na engleskom ili francuskom jeziku</a:t>
            </a:r>
            <a:endParaRPr lang="hr-HR" u="sng" dirty="0"/>
          </a:p>
          <a:p>
            <a:pPr marL="400050" lvl="1" indent="0">
              <a:buNone/>
            </a:pPr>
            <a:endParaRPr lang="hr-HR" dirty="0"/>
          </a:p>
          <a:p>
            <a:pPr marL="400050" lvl="1" indent="0">
              <a:buNone/>
            </a:pPr>
            <a:endParaRPr lang="hr-HR" dirty="0"/>
          </a:p>
          <a:p>
            <a:pPr marL="400050" lvl="1" indent="0">
              <a:buNone/>
            </a:pPr>
            <a:endParaRPr lang="hr-HR" dirty="0"/>
          </a:p>
          <a:p>
            <a:pPr marL="400050" lvl="1" indent="0">
              <a:buNone/>
            </a:pPr>
            <a:endParaRPr lang="hr-HR" dirty="0"/>
          </a:p>
          <a:p>
            <a:pPr marL="400050" lvl="1" indent="0">
              <a:buNone/>
            </a:pPr>
            <a:endParaRPr lang="hr-H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8714CC-9F5E-E049-8D7C-7485DAC25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1525" y="5574987"/>
            <a:ext cx="789100" cy="7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7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6E3DF3-0CB8-B144-BDEA-6D5E0EA0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Sljedeći koraci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FE758F-857D-544E-9444-48B4B053A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Intervju za procjenu motivacije </a:t>
            </a:r>
          </a:p>
          <a:p>
            <a:pPr marL="400050" lvl="1" indent="0">
              <a:buNone/>
            </a:pPr>
            <a:r>
              <a:rPr lang="hr-HR" dirty="0"/>
              <a:t>Povjerenstvo ispituje kandidata o njegovim obrazovnim i profesionalnim ciljevima</a:t>
            </a:r>
          </a:p>
          <a:p>
            <a:pPr marL="400050" lvl="1" indent="0">
              <a:buNone/>
            </a:pPr>
            <a:endParaRPr lang="hr-HR" dirty="0"/>
          </a:p>
          <a:p>
            <a:r>
              <a:rPr lang="hr-HR" dirty="0"/>
              <a:t>Odluka povjerenstva </a:t>
            </a:r>
          </a:p>
          <a:p>
            <a:pPr marL="400050" lvl="1" indent="0">
              <a:buNone/>
            </a:pPr>
            <a:endParaRPr lang="hr-HR" dirty="0"/>
          </a:p>
          <a:p>
            <a:pPr marL="285750"/>
            <a:r>
              <a:rPr lang="hr-HR" b="1" dirty="0"/>
              <a:t>U slučaju pozitivne odluke: </a:t>
            </a:r>
            <a:r>
              <a:rPr lang="hr-HR" dirty="0"/>
              <a:t>dostava originalne dokumentacije u Veleposlanstvu Francuske Republike</a:t>
            </a:r>
          </a:p>
          <a:p>
            <a:pPr marL="285750"/>
            <a:endParaRPr lang="hr-HR" dirty="0"/>
          </a:p>
          <a:p>
            <a:pPr marL="285750"/>
            <a:r>
              <a:rPr lang="hr-HR" dirty="0"/>
              <a:t>Odlazak u Francuskoj </a:t>
            </a:r>
            <a:endParaRPr lang="fr-FR" dirty="0"/>
          </a:p>
          <a:p>
            <a:pPr marL="400050" lvl="1" indent="0">
              <a:buNone/>
            </a:pPr>
            <a:endParaRPr lang="fr-FR" dirty="0"/>
          </a:p>
          <a:p>
            <a:pPr marL="285750"/>
            <a:endParaRPr lang="fr-FR" dirty="0"/>
          </a:p>
          <a:p>
            <a:pPr marL="285750"/>
            <a:endParaRPr lang="fr-FR" dirty="0"/>
          </a:p>
          <a:p>
            <a:pPr marL="285750"/>
            <a:endParaRPr lang="hr-HR" dirty="0"/>
          </a:p>
          <a:p>
            <a:pPr marL="400050" lvl="1" indent="0">
              <a:buNone/>
            </a:pPr>
            <a:endParaRPr lang="hr-HR" dirty="0"/>
          </a:p>
          <a:p>
            <a:pPr marL="400050" lvl="1" indent="0">
              <a:buNone/>
            </a:pPr>
            <a:endParaRPr lang="hr-HR" dirty="0"/>
          </a:p>
          <a:p>
            <a:pPr marL="285750"/>
            <a:endParaRPr lang="hr-HR" dirty="0"/>
          </a:p>
          <a:p>
            <a:pPr marL="400050" lvl="1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7C62BC5-1926-E843-A61A-E5AF3FBE6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1525" y="5574987"/>
            <a:ext cx="789100" cy="7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Kada i Gdje šaljem svoju prijavu ?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Rok</a:t>
            </a:r>
            <a:r>
              <a:rPr lang="fr-FR" dirty="0"/>
              <a:t> </a:t>
            </a:r>
            <a:r>
              <a:rPr lang="hr-HR" dirty="0"/>
              <a:t>za podnošenje prijave : </a:t>
            </a:r>
            <a:r>
              <a:rPr lang="hr-HR" u="sng" dirty="0">
                <a:solidFill>
                  <a:srgbClr val="FF0000"/>
                </a:solidFill>
              </a:rPr>
              <a:t>15. svibanj 2020.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Prijava</a:t>
            </a:r>
            <a:r>
              <a:rPr lang="en-US" dirty="0"/>
              <a:t> za </a:t>
            </a:r>
            <a:r>
              <a:rPr lang="en-US" dirty="0" err="1"/>
              <a:t>stipendiju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se u </a:t>
            </a:r>
            <a:r>
              <a:rPr lang="en-US" dirty="0" err="1"/>
              <a:t>dva</a:t>
            </a:r>
            <a:r>
              <a:rPr lang="en-US" dirty="0"/>
              <a:t> (2) </a:t>
            </a:r>
            <a:r>
              <a:rPr lang="en-US" dirty="0" err="1"/>
              <a:t>primjerka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/>
              <a:t>Jedan</a:t>
            </a:r>
            <a:r>
              <a:rPr lang="en-US" dirty="0"/>
              <a:t> (1)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Veleposlanstvo</a:t>
            </a:r>
            <a:r>
              <a:rPr lang="en-US" dirty="0"/>
              <a:t> </a:t>
            </a:r>
            <a:r>
              <a:rPr lang="en-US" dirty="0" err="1"/>
              <a:t>Francuske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</a:p>
          <a:p>
            <a:pPr marL="857250" lvl="2" indent="0">
              <a:buNone/>
            </a:pPr>
            <a:r>
              <a:rPr lang="hr-HR" b="1" dirty="0"/>
              <a:t>VELEPOSLANSTVO FRANCUSKE REPUBLIKE U RH</a:t>
            </a:r>
          </a:p>
          <a:p>
            <a:pPr marL="857250" lvl="2" indent="0">
              <a:buNone/>
            </a:pPr>
            <a:r>
              <a:rPr lang="hr-HR" b="1" dirty="0"/>
              <a:t>Služba za suradnju i </a:t>
            </a:r>
            <a:r>
              <a:rPr lang="hr-HR" b="1"/>
              <a:t>kulturnu djelatnost </a:t>
            </a:r>
            <a:r>
              <a:rPr lang="hr-HR" b="1" dirty="0"/>
              <a:t>(</a:t>
            </a:r>
            <a:r>
              <a:rPr lang="hr-HR" b="1" dirty="0" err="1"/>
              <a:t>scac</a:t>
            </a:r>
            <a:r>
              <a:rPr lang="hr-HR" b="1" dirty="0"/>
              <a:t>)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 err="1"/>
              <a:t>Hebrangova</a:t>
            </a:r>
            <a:r>
              <a:rPr lang="hr-HR" b="1" dirty="0"/>
              <a:t> ulica 2, 10 000 Zagreb,</a:t>
            </a:r>
          </a:p>
          <a:p>
            <a:pPr marL="857250" lvl="2" indent="0">
              <a:buNone/>
            </a:pPr>
            <a:r>
              <a:rPr lang="hr-HR" b="1" dirty="0"/>
              <a:t>s naznakom „za natječaj za stipendije“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 err="1"/>
              <a:t>Jedan</a:t>
            </a:r>
            <a:r>
              <a:rPr lang="en-US" dirty="0"/>
              <a:t> (1)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Agenciju</a:t>
            </a:r>
            <a:r>
              <a:rPr lang="en-US" dirty="0"/>
              <a:t> za </a:t>
            </a:r>
            <a:r>
              <a:rPr lang="en-US" dirty="0" err="1"/>
              <a:t>mobilnost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en-US" dirty="0"/>
              <a:t> EU-a</a:t>
            </a:r>
          </a:p>
          <a:p>
            <a:pPr marL="857250" lvl="2" indent="0">
              <a:buNone/>
            </a:pPr>
            <a:r>
              <a:rPr lang="hr-HR" b="1" dirty="0"/>
              <a:t>AGENCIJA ZA MOBILNOST I PROGRAME EUROPSKE UNIJE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 err="1"/>
              <a:t>Frankopanska</a:t>
            </a:r>
            <a:r>
              <a:rPr lang="hr-HR" b="1" dirty="0"/>
              <a:t> ulica 26, 10 000 Zagreb,</a:t>
            </a:r>
            <a:br>
              <a:rPr lang="hr-HR" b="1" dirty="0"/>
            </a:br>
            <a:r>
              <a:rPr lang="hr-HR" b="1" dirty="0"/>
              <a:t>s naznakom: „za stipendije Vlade Francuske“.</a:t>
            </a:r>
            <a:endParaRPr 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172F081-606B-384A-A119-378F7602D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1525" y="5574987"/>
            <a:ext cx="789100" cy="7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BE9C7-8489-8E48-9E82-DDA424D6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 dodatne informacije…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068915-37CC-3545-9F76-6AB2414E6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hr-HR" dirty="0"/>
              <a:t>Natječaj na internetskoj stranici </a:t>
            </a:r>
            <a:r>
              <a:rPr lang="hr-HR" dirty="0" err="1"/>
              <a:t>Campus</a:t>
            </a:r>
            <a:r>
              <a:rPr lang="hr-HR" dirty="0"/>
              <a:t> France </a:t>
            </a:r>
            <a:r>
              <a:rPr lang="hr-HR" dirty="0" err="1"/>
              <a:t>Croatie</a:t>
            </a:r>
            <a:r>
              <a:rPr lang="hr-HR" dirty="0"/>
              <a:t>:</a:t>
            </a:r>
            <a:endParaRPr lang="fr-FR" dirty="0"/>
          </a:p>
          <a:p>
            <a:pPr marL="400050" lvl="1" indent="0">
              <a:buNone/>
            </a:pPr>
            <a:r>
              <a:rPr lang="fr-FR" dirty="0">
                <a:hlinkClick r:id="rId2"/>
              </a:rPr>
              <a:t>https://www.croatie.campusfrance.org/hr/natjecaj-za-stipendije-francuske-vlade-20202021</a:t>
            </a:r>
            <a:endParaRPr lang="fr-FR" dirty="0"/>
          </a:p>
          <a:p>
            <a:r>
              <a:rPr lang="fr-FR" dirty="0" err="1"/>
              <a:t>Agencija</a:t>
            </a:r>
            <a:r>
              <a:rPr lang="fr-FR" dirty="0"/>
              <a:t> </a:t>
            </a:r>
            <a:r>
              <a:rPr lang="fr-FR" dirty="0" err="1"/>
              <a:t>za</a:t>
            </a:r>
            <a:r>
              <a:rPr lang="fr-FR" dirty="0"/>
              <a:t> </a:t>
            </a:r>
            <a:r>
              <a:rPr lang="fr-FR" dirty="0" err="1"/>
              <a:t>mobilnost</a:t>
            </a:r>
            <a:r>
              <a:rPr lang="fr-FR" dirty="0"/>
              <a:t> i </a:t>
            </a:r>
            <a:r>
              <a:rPr lang="fr-FR" dirty="0" err="1"/>
              <a:t>programe</a:t>
            </a:r>
            <a:r>
              <a:rPr lang="fr-FR" dirty="0"/>
              <a:t> </a:t>
            </a:r>
            <a:r>
              <a:rPr lang="fr-FR" dirty="0" err="1"/>
              <a:t>Europske</a:t>
            </a:r>
            <a:r>
              <a:rPr lang="fr-FR" dirty="0"/>
              <a:t> </a:t>
            </a:r>
            <a:r>
              <a:rPr lang="fr-FR" dirty="0" err="1"/>
              <a:t>unije</a:t>
            </a:r>
            <a:r>
              <a:rPr lang="fr-FR" dirty="0"/>
              <a:t> : </a:t>
            </a:r>
          </a:p>
          <a:p>
            <a:pPr marL="400050" lvl="1" indent="0">
              <a:buNone/>
            </a:pPr>
            <a:r>
              <a:rPr lang="fr-FR" dirty="0">
                <a:hlinkClick r:id="rId3"/>
              </a:rPr>
              <a:t>bilateral@amobilnost.hr</a:t>
            </a:r>
            <a:r>
              <a:rPr lang="fr-FR" dirty="0"/>
              <a:t>, 01/5005 955</a:t>
            </a:r>
          </a:p>
          <a:p>
            <a:pPr marL="285750"/>
            <a:r>
              <a:rPr lang="fr-FR" dirty="0"/>
              <a:t>Espace Campus France Croatie : </a:t>
            </a:r>
          </a:p>
          <a:p>
            <a:pPr marL="400050" lvl="1" indent="0">
              <a:buNone/>
            </a:pPr>
            <a:r>
              <a:rPr lang="fr-FR" dirty="0">
                <a:hlinkClick r:id="rId4"/>
              </a:rPr>
              <a:t>zagreb@campusfrance.org</a:t>
            </a:r>
            <a:r>
              <a:rPr lang="fr-FR" dirty="0"/>
              <a:t>, 01/48 83 570 </a:t>
            </a:r>
          </a:p>
          <a:p>
            <a:r>
              <a:rPr lang="hr-HR" dirty="0"/>
              <a:t>Kontakt na Sveučilištu u Splitu </a:t>
            </a:r>
            <a:r>
              <a:rPr lang="fr-FR" dirty="0"/>
              <a:t>:</a:t>
            </a:r>
          </a:p>
          <a:p>
            <a:pPr marL="400050" lvl="1" indent="0">
              <a:buNone/>
            </a:pPr>
            <a:r>
              <a:rPr lang="fr-FR" dirty="0"/>
              <a:t>Charlotte </a:t>
            </a:r>
            <a:r>
              <a:rPr lang="fr-FR" dirty="0" err="1"/>
              <a:t>Nicollet</a:t>
            </a:r>
            <a:r>
              <a:rPr lang="fr-FR" dirty="0"/>
              <a:t> </a:t>
            </a:r>
          </a:p>
          <a:p>
            <a:pPr marL="400050" lvl="1" indent="0">
              <a:buNone/>
            </a:pPr>
            <a:r>
              <a:rPr lang="fr-FR" dirty="0" err="1"/>
              <a:t>Ured</a:t>
            </a:r>
            <a:r>
              <a:rPr lang="fr-FR" dirty="0"/>
              <a:t> </a:t>
            </a:r>
            <a:r>
              <a:rPr lang="fr-FR" dirty="0" err="1"/>
              <a:t>za</a:t>
            </a:r>
            <a:r>
              <a:rPr lang="fr-FR" dirty="0"/>
              <a:t> </a:t>
            </a:r>
            <a:r>
              <a:rPr lang="fr-FR" dirty="0" err="1"/>
              <a:t>međunarodnu</a:t>
            </a:r>
            <a:r>
              <a:rPr lang="fr-FR" dirty="0"/>
              <a:t> </a:t>
            </a:r>
            <a:r>
              <a:rPr lang="fr-FR" dirty="0" err="1"/>
              <a:t>suradnju</a:t>
            </a:r>
            <a:endParaRPr lang="fr-FR" dirty="0"/>
          </a:p>
          <a:p>
            <a:pPr marL="400050" lvl="1" indent="0">
              <a:buNone/>
            </a:pPr>
            <a:r>
              <a:rPr lang="fr-FR" dirty="0" err="1"/>
              <a:t>charlotte.nicollet@unist.hr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B03CDF9-0FC1-7245-81D2-1A9D9997BE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81525" y="5574987"/>
            <a:ext cx="789100" cy="7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1669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</TotalTime>
  <Words>467</Words>
  <Application>Microsoft Office PowerPoint</Application>
  <PresentationFormat>Široki zaslon</PresentationFormat>
  <Paragraphs>91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Faseta</vt:lpstr>
      <vt:lpstr>Stipendije Vlade Francuske Republike </vt:lpstr>
      <vt:lpstr>Prezentacija </vt:lpstr>
      <vt:lpstr>Stipendije za studij i stručno usavršavanje</vt:lpstr>
      <vt:lpstr>Kriteriji </vt:lpstr>
      <vt:lpstr>Prednosti </vt:lpstr>
      <vt:lpstr>Postupak prijave na natječaj</vt:lpstr>
      <vt:lpstr>Sljedeći koraci</vt:lpstr>
      <vt:lpstr>Kada i Gdje šaljem svoju prijavu ? </vt:lpstr>
      <vt:lpstr>Za dodatne informacije…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Stipendije Francuske vlade</dc:title>
  <dc:creator>Charlotte</dc:creator>
  <cp:lastModifiedBy>Charlotte</cp:lastModifiedBy>
  <cp:revision>112</cp:revision>
  <dcterms:created xsi:type="dcterms:W3CDTF">2020-05-08T10:36:57Z</dcterms:created>
  <dcterms:modified xsi:type="dcterms:W3CDTF">2020-05-11T11:30:35Z</dcterms:modified>
</cp:coreProperties>
</file>