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/>
    <p:restoredTop sz="95304"/>
  </p:normalViewPr>
  <p:slideViewPr>
    <p:cSldViewPr snapToGrid="0" snapToObjects="1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794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30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4005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250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3789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397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74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10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96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247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60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666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01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77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89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2BD10-0FD1-864B-8414-C1307239E6D6}" type="datetimeFigureOut">
              <a:rPr lang="fr-FR" smtClean="0"/>
              <a:t>11/05/2020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037D98C-97F7-2641-92A6-B6627CFA6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7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mobilnost.hr/prijava_za_stipendij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bilateral@amobilnost.hr" TargetMode="External"/><Relationship Id="rId2" Type="http://schemas.openxmlformats.org/officeDocument/2006/relationships/hyperlink" Target="https://www.croatie.campusfrance.org/hr/natjecaj-za-jezicne-stipendije-francuske-vlad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C68520-6556-EC46-A2ED-87BAE05246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/>
              <a:t>Jezične stipendije Vlade Francuske Republike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00BAA6-FDCF-294E-B2D5-A8573C4F0C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r-HR" dirty="0"/>
              <a:t>Za akademsku godinu 2020/2021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01F8AE4-5D77-CC42-8B87-6B3A674E5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475" y="5475086"/>
            <a:ext cx="2273300" cy="8890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C85D731-2539-C640-9487-F40D5BE1C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3775" y="5375409"/>
            <a:ext cx="1739900" cy="11557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1AE2A7F-8956-D840-8691-BB172709ED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1525" y="5574987"/>
            <a:ext cx="789100" cy="78910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FE5F6D64-32BD-B44A-ADE2-6D2494D84E2C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20000"/>
          </a:blip>
          <a:stretch>
            <a:fillRect/>
          </a:stretch>
        </p:blipFill>
        <p:spPr>
          <a:xfrm>
            <a:off x="0" y="258639"/>
            <a:ext cx="12192000" cy="637130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5D2DE8CD-5C4B-E443-85D3-23EC9249853D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10" y="5502409"/>
            <a:ext cx="916404" cy="901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8870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864FE3-6FDD-4A46-A542-4C895161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Prezentacija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4819EF-CC9B-D841-91B7-C599EC375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Jezične stipendije Vlade Francuske Republike dodjeljuje francusko Ministarstvo Europe i vanjskih poslova </a:t>
            </a:r>
            <a:endParaRPr lang="fr-FR" dirty="0"/>
          </a:p>
          <a:p>
            <a:pPr marL="0" indent="0">
              <a:buNone/>
            </a:pPr>
            <a:endParaRPr lang="hr-HR" dirty="0"/>
          </a:p>
          <a:p>
            <a:r>
              <a:rPr lang="fr-FR" dirty="0" err="1"/>
              <a:t>Sti</a:t>
            </a:r>
            <a:r>
              <a:rPr lang="hr-HR" dirty="0" err="1"/>
              <a:t>pendije</a:t>
            </a:r>
            <a:r>
              <a:rPr lang="hr-HR" dirty="0"/>
              <a:t> pokrivaju troškove putovanja, boravka i nastave</a:t>
            </a:r>
          </a:p>
          <a:p>
            <a:endParaRPr lang="hr-HR" dirty="0"/>
          </a:p>
          <a:p>
            <a:r>
              <a:rPr lang="hr-HR" dirty="0"/>
              <a:t>Vrijeme i mjesto održavanja : Nica, Francuska, kolovoz 2020. godine</a:t>
            </a:r>
          </a:p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9FC155E-D033-6248-B90A-88631A144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1525" y="5574987"/>
            <a:ext cx="789100" cy="7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134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3848D2-F376-6943-83EF-820E6CD50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Jezične stipendije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F5AC1D-27A5-814C-911F-76B72FE27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Osam (8) jednomjesečnih jezičnih stipendija </a:t>
            </a:r>
            <a:r>
              <a:rPr lang="hr-HR" dirty="0">
                <a:solidFill>
                  <a:srgbClr val="FF0000"/>
                </a:solidFill>
              </a:rPr>
              <a:t>za usavršavanje francuskoga jezika.</a:t>
            </a:r>
          </a:p>
          <a:p>
            <a:pPr marL="457200" lvl="1" indent="0">
              <a:buNone/>
            </a:pPr>
            <a:r>
              <a:rPr lang="hr-HR" dirty="0"/>
              <a:t>- Namijenjene su redovitim i izvanrednim studentima hrvatskih visokih učilišta, upisanima na diplomske studije ili integrirane sveučilišne studije (na 4. ili višu godinu integriranoga sveučilišnog studija) svih studijskih programa, </a:t>
            </a:r>
            <a:r>
              <a:rPr lang="hr-HR" u="sng" dirty="0">
                <a:solidFill>
                  <a:srgbClr val="FF0000"/>
                </a:solidFill>
              </a:rPr>
              <a:t>uz iznimku studenata francuskog jezika i književnosti </a:t>
            </a:r>
          </a:p>
          <a:p>
            <a:pPr marL="457200" lvl="1" indent="0">
              <a:buNone/>
            </a:pPr>
            <a:r>
              <a:rPr lang="hr-HR" dirty="0">
                <a:solidFill>
                  <a:schemeClr val="tx1"/>
                </a:solidFill>
              </a:rPr>
              <a:t>- Uvjet: </a:t>
            </a:r>
            <a:r>
              <a:rPr lang="hr-HR" dirty="0">
                <a:solidFill>
                  <a:srgbClr val="FF0000"/>
                </a:solidFill>
              </a:rPr>
              <a:t>minimalno A2 </a:t>
            </a:r>
            <a:r>
              <a:rPr lang="hr-HR" dirty="0"/>
              <a:t>razina znanja francuskoga jezika u skladu sa Zajedničkim europskim referentnim okvirom za jezike.</a:t>
            </a:r>
          </a:p>
          <a:p>
            <a:pPr marL="457200" lvl="1" indent="0">
              <a:buNone/>
            </a:pPr>
            <a:r>
              <a:rPr lang="hr-HR" dirty="0"/>
              <a:t>Prednost će se dati kandidatima koji prethodno nisu bili dobitnici stipendije za sudjelovanje na ljetnim tečajevima francuskoga jezika.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6E14EB9-235D-304F-894C-0982DD38F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1525" y="5574987"/>
            <a:ext cx="789100" cy="7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04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1D7CC7-D357-9C4E-98CD-F8D36BD4F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Postupak</a:t>
            </a:r>
            <a:r>
              <a:rPr lang="fr-FR" dirty="0"/>
              <a:t> </a:t>
            </a:r>
            <a:r>
              <a:rPr lang="hr-HR" dirty="0"/>
              <a:t>prijave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EA8F13-DB7D-294A-AEEF-2CCC114A8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Prijava i tražena dokumentacija</a:t>
            </a:r>
          </a:p>
          <a:p>
            <a:pPr marL="400050" lvl="1" indent="0">
              <a:buNone/>
            </a:pPr>
            <a:r>
              <a:rPr lang="hr-HR" dirty="0"/>
              <a:t>- ispunjen te potpisan odgovarajući prijavni obrazac na francuskom jeziku </a:t>
            </a:r>
          </a:p>
          <a:p>
            <a:pPr marL="400050" lvl="1" indent="0">
              <a:buNone/>
            </a:pPr>
            <a:r>
              <a:rPr lang="hr-HR" dirty="0"/>
              <a:t>- ispunjen on-line obrazac: </a:t>
            </a:r>
            <a:r>
              <a:rPr lang="hr-HR" dirty="0">
                <a:hlinkClick r:id="rId2"/>
              </a:rPr>
              <a:t>http://www.mobilnost.hr/prijava_za_stipendiju/</a:t>
            </a:r>
            <a:endParaRPr lang="hr-HR" dirty="0"/>
          </a:p>
          <a:p>
            <a:pPr marL="400050" lvl="1" indent="0">
              <a:buNone/>
            </a:pPr>
            <a:r>
              <a:rPr lang="hr-HR" dirty="0"/>
              <a:t>- životopis u </a:t>
            </a:r>
            <a:r>
              <a:rPr lang="hr-HR" dirty="0" err="1"/>
              <a:t>Europass</a:t>
            </a:r>
            <a:r>
              <a:rPr lang="hr-HR" dirty="0"/>
              <a:t> formatu </a:t>
            </a:r>
          </a:p>
          <a:p>
            <a:pPr marL="400050" lvl="1" indent="0">
              <a:buNone/>
            </a:pPr>
            <a:r>
              <a:rPr lang="hr-HR" dirty="0"/>
              <a:t>- prijepis ocjena cjelokupnoga dosadašnjeg studija</a:t>
            </a:r>
          </a:p>
          <a:p>
            <a:pPr marL="400050" lvl="1" indent="0">
              <a:buNone/>
            </a:pPr>
            <a:r>
              <a:rPr lang="hr-HR" dirty="0"/>
              <a:t>- preslika diplome DELF (ukoliko je kandidat/</a:t>
            </a:r>
            <a:r>
              <a:rPr lang="hr-HR" dirty="0" err="1"/>
              <a:t>kinja</a:t>
            </a:r>
            <a:r>
              <a:rPr lang="hr-HR" dirty="0"/>
              <a:t> posjeduje)</a:t>
            </a:r>
          </a:p>
          <a:p>
            <a:pPr marL="400050" lvl="1" indent="0">
              <a:buNone/>
            </a:pPr>
            <a:r>
              <a:rPr lang="hr-HR" dirty="0"/>
              <a:t>- preslika domovnice (na hrvatskom)</a:t>
            </a:r>
          </a:p>
          <a:p>
            <a:pPr marL="400050" lvl="1" indent="0">
              <a:buNone/>
            </a:pPr>
            <a:endParaRPr lang="hr-HR" dirty="0"/>
          </a:p>
          <a:p>
            <a:endParaRPr lang="hr-H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6BEBA61-829C-3F47-808B-CDD41586A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1525" y="5574987"/>
            <a:ext cx="789100" cy="7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96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233AE-4A47-344F-9136-AD9CA682E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Kada i Gdje šaljem svoju prijavu ?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D6A6D0-DFD3-FE49-9615-B503635AC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Rok za podnošenje prijave : </a:t>
            </a:r>
            <a:r>
              <a:rPr lang="hr-HR" u="sng" dirty="0">
                <a:solidFill>
                  <a:srgbClr val="FF0000"/>
                </a:solidFill>
              </a:rPr>
              <a:t>15. svibnja 2020.</a:t>
            </a:r>
          </a:p>
          <a:p>
            <a:r>
              <a:rPr lang="hr-HR" dirty="0"/>
              <a:t>Prijava za stipendiju podnosi se u dva (2) primjerka:</a:t>
            </a:r>
          </a:p>
          <a:p>
            <a:pPr lvl="1">
              <a:buFont typeface="Wingdings" pitchFamily="2" charset="2"/>
              <a:buChar char="v"/>
            </a:pPr>
            <a:r>
              <a:rPr lang="hr-HR" dirty="0"/>
              <a:t>Jedan (1) za Veleposlanstvo Francuske Republike: dokumentacija na francuskom jeziku (uz iznimku domovnice i prijepisa ocjena koji mogu biti na hrvatskome jeziku) </a:t>
            </a:r>
          </a:p>
          <a:p>
            <a:pPr marL="857250" lvl="2" indent="0">
              <a:buNone/>
            </a:pPr>
            <a:r>
              <a:rPr lang="hr-HR" b="1" dirty="0"/>
              <a:t>VELEPOSLANSTVO FRANCUSKE REPUBLIKE U RH</a:t>
            </a:r>
          </a:p>
          <a:p>
            <a:pPr marL="857250" lvl="2" indent="0">
              <a:buNone/>
            </a:pPr>
            <a:r>
              <a:rPr lang="hr-HR" b="1" dirty="0"/>
              <a:t>Služba za suradnju i kulturnu djelatnost (</a:t>
            </a:r>
            <a:r>
              <a:rPr lang="hr-HR" b="1" dirty="0" err="1"/>
              <a:t>scac</a:t>
            </a:r>
            <a:r>
              <a:rPr lang="hr-HR" b="1" dirty="0"/>
              <a:t>)</a:t>
            </a:r>
            <a:r>
              <a:rPr lang="hr-HR" dirty="0"/>
              <a:t/>
            </a:r>
            <a:br>
              <a:rPr lang="hr-HR" dirty="0"/>
            </a:br>
            <a:r>
              <a:rPr lang="hr-HR" b="1" dirty="0" err="1"/>
              <a:t>Hebrangova</a:t>
            </a:r>
            <a:r>
              <a:rPr lang="hr-HR" b="1" dirty="0"/>
              <a:t> ulica 2, 10 000 Zagreb,</a:t>
            </a:r>
          </a:p>
          <a:p>
            <a:pPr marL="857250" lvl="2" indent="0">
              <a:buNone/>
            </a:pPr>
            <a:r>
              <a:rPr lang="hr-HR" b="1" dirty="0"/>
              <a:t>s naznakom „za natječaj- jezične stipendije“</a:t>
            </a:r>
            <a:endParaRPr lang="hr-HR" dirty="0"/>
          </a:p>
          <a:p>
            <a:pPr lvl="1">
              <a:buFont typeface="Wingdings" pitchFamily="2" charset="2"/>
              <a:buChar char="v"/>
            </a:pPr>
            <a:r>
              <a:rPr lang="hr-HR" dirty="0"/>
              <a:t>Jedan (1) za Agenciju za mobilnost i programe EU-a na hrvatskome jeziku, te preslika ispunjenoga francuskog prijavnog obrasca</a:t>
            </a:r>
          </a:p>
          <a:p>
            <a:pPr marL="857250" lvl="2" indent="0">
              <a:buNone/>
            </a:pPr>
            <a:r>
              <a:rPr lang="hr-HR" b="1" dirty="0"/>
              <a:t>AGENCIJA ZA MOBILNOST I PROGRAME EUROPSKE UNIJE</a:t>
            </a:r>
            <a:r>
              <a:rPr lang="hr-HR" dirty="0"/>
              <a:t/>
            </a:r>
            <a:br>
              <a:rPr lang="hr-HR" dirty="0"/>
            </a:br>
            <a:r>
              <a:rPr lang="hr-HR" b="1" dirty="0" err="1"/>
              <a:t>Frankopanska</a:t>
            </a:r>
            <a:r>
              <a:rPr lang="hr-HR" b="1" dirty="0"/>
              <a:t> ulica 26, 10 000 Zagreb,</a:t>
            </a:r>
            <a:br>
              <a:rPr lang="hr-HR" b="1" dirty="0"/>
            </a:br>
            <a:r>
              <a:rPr lang="hr-HR" b="1" dirty="0"/>
              <a:t>s naznakom: „za jezične stipendije Vlade Francuske“.</a:t>
            </a:r>
            <a:endParaRPr lang="hr-HR" dirty="0"/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A982909-AD37-174B-BF7C-846D7BF82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1525" y="5574987"/>
            <a:ext cx="789100" cy="7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069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984A13-788B-1743-B775-BCD573F32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 dodatne informacije…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258DF9-F9DC-1246-B2BC-C56E8D36E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Natječaj na internetskoj stranici </a:t>
            </a:r>
            <a:r>
              <a:rPr lang="hr-HR" dirty="0" err="1"/>
              <a:t>Campus</a:t>
            </a:r>
            <a:r>
              <a:rPr lang="hr-HR" dirty="0"/>
              <a:t> France </a:t>
            </a:r>
            <a:r>
              <a:rPr lang="hr-HR" dirty="0" err="1"/>
              <a:t>Croatie</a:t>
            </a:r>
            <a:r>
              <a:rPr lang="hr-HR" dirty="0"/>
              <a:t> :</a:t>
            </a:r>
          </a:p>
          <a:p>
            <a:pPr marL="400050" lvl="1" indent="0">
              <a:buNone/>
            </a:pPr>
            <a:r>
              <a:rPr lang="hr-HR" dirty="0">
                <a:hlinkClick r:id="rId2"/>
              </a:rPr>
              <a:t>https://www.croatie.campusfrance.org/hr/natjecaj-za-jezicne-stipendije-francuske-vlade</a:t>
            </a:r>
            <a:endParaRPr lang="hr-HR" dirty="0"/>
          </a:p>
          <a:p>
            <a:r>
              <a:rPr lang="hr-HR" dirty="0"/>
              <a:t>Agencija za mobilnost i programe Europske unije : </a:t>
            </a:r>
          </a:p>
          <a:p>
            <a:pPr marL="400050" lvl="1" indent="0">
              <a:buNone/>
            </a:pPr>
            <a:r>
              <a:rPr lang="hr-HR" dirty="0">
                <a:hlinkClick r:id="rId3"/>
              </a:rPr>
              <a:t>bilateral@amobilnost.hr</a:t>
            </a:r>
            <a:r>
              <a:rPr lang="hr-HR" dirty="0"/>
              <a:t>, 01/5005 955</a:t>
            </a:r>
          </a:p>
          <a:p>
            <a:pPr marL="285750"/>
            <a:r>
              <a:rPr lang="hr-HR" dirty="0"/>
              <a:t>Služba za suradnju i kulturnu djelatnost Veleposlanstva Francuske Republike</a:t>
            </a:r>
          </a:p>
          <a:p>
            <a:pPr marL="400050" lvl="1" indent="0">
              <a:buNone/>
            </a:pPr>
            <a:r>
              <a:rPr lang="hr-HR" dirty="0" err="1"/>
              <a:t>Sanja.HOIC@diplomatie.gouv.fr</a:t>
            </a:r>
            <a:r>
              <a:rPr lang="hr-HR" dirty="0"/>
              <a:t>., 01/48 93 646 </a:t>
            </a:r>
          </a:p>
          <a:p>
            <a:r>
              <a:rPr lang="hr-HR" dirty="0"/>
              <a:t>Kontakt </a:t>
            </a:r>
            <a:r>
              <a:rPr lang="hr-HR"/>
              <a:t>na Sveučilištu </a:t>
            </a:r>
            <a:r>
              <a:rPr lang="hr-HR" dirty="0"/>
              <a:t>u Splitu :</a:t>
            </a:r>
          </a:p>
          <a:p>
            <a:pPr marL="400050" lvl="1" indent="0">
              <a:buNone/>
            </a:pPr>
            <a:r>
              <a:rPr lang="hr-HR" dirty="0" err="1"/>
              <a:t>Charlotte</a:t>
            </a:r>
            <a:r>
              <a:rPr lang="hr-HR" dirty="0"/>
              <a:t> </a:t>
            </a:r>
            <a:r>
              <a:rPr lang="hr-HR" dirty="0" err="1"/>
              <a:t>Nicollet</a:t>
            </a:r>
            <a:r>
              <a:rPr lang="hr-HR" dirty="0"/>
              <a:t> </a:t>
            </a:r>
          </a:p>
          <a:p>
            <a:pPr marL="400050" lvl="1" indent="0">
              <a:buNone/>
            </a:pPr>
            <a:r>
              <a:rPr lang="hr-HR" dirty="0"/>
              <a:t>Ured za međunarodnu suradnju</a:t>
            </a:r>
          </a:p>
          <a:p>
            <a:pPr marL="400050" lvl="1" indent="0">
              <a:buNone/>
            </a:pPr>
            <a:r>
              <a:rPr lang="hr-HR" dirty="0" err="1"/>
              <a:t>charlotte.nicollet@unist.hr</a:t>
            </a:r>
            <a:endParaRPr lang="hr-HR" dirty="0"/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3FD64C4-7EC5-7B49-AA97-A7E7F5A2A4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1525" y="5574987"/>
            <a:ext cx="789100" cy="7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6574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{7CC5CCBE-8EEE-FC48-BB52-03325E8284DB}tf10001060</Template>
  <TotalTime>87</TotalTime>
  <Words>190</Words>
  <Application>Microsoft Office PowerPoint</Application>
  <PresentationFormat>Široki zaslon</PresentationFormat>
  <Paragraphs>42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Facette</vt:lpstr>
      <vt:lpstr>Jezične stipendije Vlade Francuske Republike</vt:lpstr>
      <vt:lpstr>Prezentacija </vt:lpstr>
      <vt:lpstr>Jezične stipendije </vt:lpstr>
      <vt:lpstr>Postupak prijave </vt:lpstr>
      <vt:lpstr>Kada i Gdje šaljem svoju prijavu ? </vt:lpstr>
      <vt:lpstr>Za dodatne informacije…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Charlotte NICOLLET</dc:creator>
  <cp:lastModifiedBy>Charlotte</cp:lastModifiedBy>
  <cp:revision>41</cp:revision>
  <dcterms:created xsi:type="dcterms:W3CDTF">2020-05-09T09:53:51Z</dcterms:created>
  <dcterms:modified xsi:type="dcterms:W3CDTF">2020-05-11T06:14:00Z</dcterms:modified>
</cp:coreProperties>
</file>